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xml" ContentType="application/vnd.openxmlformats-officedocument.themeOverride+xml"/>
  <Override PartName="/ppt/notesSlides/notesSlide23.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theme/themeOverride3.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47"/>
  </p:notesMasterIdLst>
  <p:sldIdLst>
    <p:sldId id="283" r:id="rId7"/>
    <p:sldId id="1047" r:id="rId8"/>
    <p:sldId id="1048" r:id="rId9"/>
    <p:sldId id="1049" r:id="rId10"/>
    <p:sldId id="1050" r:id="rId11"/>
    <p:sldId id="281" r:id="rId12"/>
    <p:sldId id="300" r:id="rId13"/>
    <p:sldId id="271" r:id="rId14"/>
    <p:sldId id="303" r:id="rId15"/>
    <p:sldId id="1017" r:id="rId16"/>
    <p:sldId id="1018" r:id="rId17"/>
    <p:sldId id="1020" r:id="rId18"/>
    <p:sldId id="1051" r:id="rId19"/>
    <p:sldId id="1052" r:id="rId20"/>
    <p:sldId id="1053" r:id="rId21"/>
    <p:sldId id="1054" r:id="rId22"/>
    <p:sldId id="1055" r:id="rId23"/>
    <p:sldId id="1056" r:id="rId24"/>
    <p:sldId id="1010" r:id="rId25"/>
    <p:sldId id="1031" r:id="rId26"/>
    <p:sldId id="1032" r:id="rId27"/>
    <p:sldId id="1033" r:id="rId28"/>
    <p:sldId id="1013" r:id="rId29"/>
    <p:sldId id="1035" r:id="rId30"/>
    <p:sldId id="1037" r:id="rId31"/>
    <p:sldId id="1057" r:id="rId32"/>
    <p:sldId id="1058" r:id="rId33"/>
    <p:sldId id="1059" r:id="rId34"/>
    <p:sldId id="1060" r:id="rId35"/>
    <p:sldId id="1061" r:id="rId36"/>
    <p:sldId id="1062" r:id="rId37"/>
    <p:sldId id="1036" r:id="rId38"/>
    <p:sldId id="1040" r:id="rId39"/>
    <p:sldId id="290" r:id="rId40"/>
    <p:sldId id="1045" r:id="rId41"/>
    <p:sldId id="287" r:id="rId42"/>
    <p:sldId id="1007" r:id="rId43"/>
    <p:sldId id="288" r:id="rId44"/>
    <p:sldId id="266" r:id="rId45"/>
    <p:sldId id="106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3FA4005-F6A6-4BEF-8C33-190D8574A0D4}">
          <p14:sldIdLst>
            <p14:sldId id="283"/>
            <p14:sldId id="1047"/>
            <p14:sldId id="1048"/>
          </p14:sldIdLst>
        </p14:section>
        <p14:section name="Learning outline" id="{82F46670-1FFA-4DF4-A683-7A01F23F3BEE}">
          <p14:sldIdLst>
            <p14:sldId id="1049"/>
            <p14:sldId id="1050"/>
          </p14:sldIdLst>
        </p14:section>
        <p14:section name="Main content" id="{997C6078-B6E0-445C-8E46-7090023121D5}">
          <p14:sldIdLst>
            <p14:sldId id="281"/>
            <p14:sldId id="300"/>
            <p14:sldId id="271"/>
            <p14:sldId id="303"/>
            <p14:sldId id="1017"/>
            <p14:sldId id="1018"/>
            <p14:sldId id="1020"/>
            <p14:sldId id="1051"/>
            <p14:sldId id="1052"/>
            <p14:sldId id="1053"/>
            <p14:sldId id="1054"/>
            <p14:sldId id="1055"/>
            <p14:sldId id="1056"/>
            <p14:sldId id="1010"/>
            <p14:sldId id="1031"/>
            <p14:sldId id="1032"/>
            <p14:sldId id="1033"/>
            <p14:sldId id="1013"/>
            <p14:sldId id="1035"/>
            <p14:sldId id="1037"/>
            <p14:sldId id="1057"/>
            <p14:sldId id="1058"/>
            <p14:sldId id="1059"/>
            <p14:sldId id="1060"/>
            <p14:sldId id="1061"/>
            <p14:sldId id="1062"/>
            <p14:sldId id="1036"/>
            <p14:sldId id="1040"/>
            <p14:sldId id="290"/>
            <p14:sldId id="1045"/>
          </p14:sldIdLst>
        </p14:section>
        <p14:section name="Build your toolbox" id="{C70E29BD-C2A8-41FE-94C6-7BE558C69E2B}">
          <p14:sldIdLst>
            <p14:sldId id="287"/>
            <p14:sldId id="1007"/>
          </p14:sldIdLst>
        </p14:section>
        <p14:section name="Dig deeper" id="{EC15E612-AB10-4298-93AF-A7E053717349}">
          <p14:sldIdLst>
            <p14:sldId id="288"/>
            <p14:sldId id="266"/>
          </p14:sldIdLst>
        </p14:section>
        <p14:section name="Closing" id="{0E450FE1-8AAE-4F23-B18B-4F3E216C1757}">
          <p14:sldIdLst>
            <p14:sldId id="1063"/>
          </p14:sldIdLst>
        </p14:section>
      </p14:sectionLst>
    </p:ext>
    <p:ext uri="{EFAFB233-063F-42B5-8137-9DF3F51BA10A}">
      <p15:sldGuideLst xmlns:p15="http://schemas.microsoft.com/office/powerpoint/2012/main">
        <p15:guide id="1" orient="horz" pos="1003" userDrawn="1">
          <p15:clr>
            <a:srgbClr val="A4A3A4"/>
          </p15:clr>
        </p15:guide>
        <p15:guide id="2" pos="325" userDrawn="1">
          <p15:clr>
            <a:srgbClr val="A4A3A4"/>
          </p15:clr>
        </p15:guide>
        <p15:guide id="3" orient="horz" pos="799" userDrawn="1">
          <p15:clr>
            <a:srgbClr val="A4A3A4"/>
          </p15:clr>
        </p15:guide>
        <p15:guide id="4" orient="horz" pos="164" userDrawn="1">
          <p15:clr>
            <a:srgbClr val="A4A3A4"/>
          </p15:clr>
        </p15:guide>
        <p15:guide id="5" pos="14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92DF21-51B1-84CA-F3BE-E423FF146404}" name="Guest User" initials="GU" userId="S::urn:spo:tenantanon#b48056e5-362d-4b26-9227-ed2ee27a6a47::" providerId="AD"/>
  <p188:author id="{31E75730-70E0-BDF4-97AF-3290BDDE604F}" name="Michelle Coutinho" initials="MC" userId="S::mcoutinho@smho-smso.ca::62387657-5415-4281-a202-0fd3f0a3b529" providerId="AD"/>
  <p188:author id="{4138815A-99DE-5A9F-B6E1-683C00F89395}" name="Andreanne Fleck Saito" initials="AS" userId="S::aflecksaito@smho-smso.ca::12fff28c-be65-4107-adb3-77d1d51a8bcf" providerId="AD"/>
  <p188:author id="{78C63A77-E355-1540-D6FC-B07BA5E7DF0A}" name="Susan Sweet" initials="SS" userId="S::ssweet@smho-smso.ca::3f3b0d9c-fbb5-47a8-87c2-549a2adf9766" providerId="AD"/>
  <p188:author id="{B5C9D778-8AB6-5970-F4F6-3A79883367D2}" name="Kathy Short" initials="KS" userId="S::kshort@smho-smso.ca::4a140bda-6590-48f7-ba53-fd84eefb2b3b" providerId="AD"/>
  <p188:author id="{9E4A2E80-DA1D-66CE-F181-A590175D804F}" name="Theresa Kennedy" initials="TK" userId="S::kennedyt_alcdsb.on.ca#ext#@smho-smso.ca::4deef52b-6143-456a-9c04-54472ad7d3e9" providerId="AD"/>
  <p188:author id="{B52E3982-A986-7B92-0524-6E4F11591CDE}" name="Toni Lauzon" initials="TL" userId="S::tlauzon@smho-smso.ca::56522861-6db2-4331-a8dd-877c93b3ec1f" providerId="AD"/>
  <p188:author id="{7F5E5F8E-F3BD-35BD-58B3-8BD8FCB4AF05}" name="Paula Callender" initials="PC" userId="S::pcallender@smho-smso.ca::40d041e1-9225-41f3-bb3c-858d57578941" providerId="AD"/>
  <p188:author id="{19DED895-D37A-45F0-B2BA-B11886B77643}" name="Theresa Kennedy" initials="TK" userId="S::tkennedy@smho-smso.ca::8328d88c-51ff-4c07-9c41-cdbf741ef57b" providerId="AD"/>
  <p188:author id="{2F0BDAAC-7411-6F87-4B46-6B1B7591DF94}" name="Deborah Shackell" initials="DS" userId="S::dshackell@smho-smso.ca::f728b972-0379-4f9a-98f5-caf5dad6cd0d" providerId="AD"/>
  <p188:author id="{043036C4-5D0E-2893-F285-2EA862399254}" name="Sarah Stright" initials="SS" userId="S::sstright@smho-smso.ca::57069c07-c3a6-4c48-b057-2e87e4c75f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6ECC"/>
    <a:srgbClr val="40008D"/>
    <a:srgbClr val="F1F8E8"/>
    <a:srgbClr val="007FAD"/>
    <a:srgbClr val="B6DFF2"/>
    <a:srgbClr val="70AE2C"/>
    <a:srgbClr val="7ABC30"/>
    <a:srgbClr val="528316"/>
    <a:srgbClr val="1BA3DC"/>
    <a:srgbClr val="400E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9106DC-8450-BB48-8329-BB0AD6E53FD3}" v="177" dt="2026-11-04T02:38:02.953"/>
    <p1510:client id="{A2543EDB-0FDA-A112-8432-83219E2343A1}" v="2" dt="2026-11-04T02:08:45.9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02"/>
    <p:restoredTop sz="94648"/>
  </p:normalViewPr>
  <p:slideViewPr>
    <p:cSldViewPr snapToGrid="0">
      <p:cViewPr varScale="1">
        <p:scale>
          <a:sx n="89" d="100"/>
          <a:sy n="89" d="100"/>
        </p:scale>
        <p:origin x="184" y="560"/>
      </p:cViewPr>
      <p:guideLst>
        <p:guide orient="horz" pos="1003"/>
        <p:guide pos="325"/>
        <p:guide orient="horz" pos="799"/>
        <p:guide orient="horz" pos="164"/>
        <p:guide pos="14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8/10/relationships/authors" Target="authors.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F18385-CDAD-4230-975D-92DDA163D9D4}"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8E4D5-44FA-44FF-8654-171825121FB1}" type="slidenum">
              <a:t>‹#›</a:t>
            </a:fld>
            <a:endParaRPr lang="en-US"/>
          </a:p>
        </p:txBody>
      </p:sp>
    </p:spTree>
    <p:extLst>
      <p:ext uri="{BB962C8B-B14F-4D97-AF65-F5344CB8AC3E}">
        <p14:creationId xmlns:p14="http://schemas.microsoft.com/office/powerpoint/2010/main" val="3160698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ntario.cmha.ca/documents/stigma-and-discrimin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camh.ca/en/driving-change/addressing-stigma"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mho-smso.ca/online-resources/stigma/"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entalhealthcommission.ca/what-we-do/anti-stigma/"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mentalhealthcommission.ca/what-we-do/anti-stigm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ontario.cmha.ca/documents/violence-and-mental-health-unpacking-a-complex-issu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ontario.cmha.ca/documents/stigma-and-discrimination/"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smho-smso.ca/online-resources/is-it-for-me-tips-for-evaluating-online-mental-health-information/" TargetMode="External"/><Relationship Id="rId2" Type="http://schemas.openxmlformats.org/officeDocument/2006/relationships/slide" Target="../slides/slide37.xml"/><Relationship Id="rId1" Type="http://schemas.openxmlformats.org/officeDocument/2006/relationships/notesMaster" Target="../notesMasters/notesMaster1.xml"/><Relationship Id="rId5" Type="http://schemas.openxmlformats.org/officeDocument/2006/relationships/hyperlink" Target="https://smho-smso.ca/navigating-mental-health-and-social-media-a-podcast-series/" TargetMode="External"/><Relationship Id="rId4" Type="http://schemas.openxmlformats.org/officeDocument/2006/relationships/hyperlink" Target="https://smho-smso.ca/mental-health-misinformation-on-social-media/"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smho-smso.ca/online-resources/talking-with-parents-and-families-about-mental-health/"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smho-smso.ca/online-resources/intro-to-mh-lit/"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facilitation slide deck accompanies an expansion module to the one-hour Intro to MH LIT: Mental Health in Action course.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1</a:t>
            </a:fld>
            <a:endParaRPr lang="en-US"/>
          </a:p>
        </p:txBody>
      </p:sp>
    </p:spTree>
    <p:extLst>
      <p:ext uri="{BB962C8B-B14F-4D97-AF65-F5344CB8AC3E}">
        <p14:creationId xmlns:p14="http://schemas.microsoft.com/office/powerpoint/2010/main" val="350323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87BA-F91E-E309-FBF8-A290B7339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46ED7-0D56-1D9C-C8C3-7560E11CD037}"/>
              </a:ext>
            </a:extLst>
          </p:cNvPr>
          <p:cNvSpPr>
            <a:spLocks noGrp="1" noRot="1" noChangeAspect="1"/>
          </p:cNvSpPr>
          <p:nvPr>
            <p:ph type="sldImg"/>
          </p:nvPr>
        </p:nvSpPr>
        <p:spPr>
          <a:xfrm>
            <a:off x="684213" y="433388"/>
            <a:ext cx="5486400" cy="3086100"/>
          </a:xfrm>
        </p:spPr>
      </p:sp>
      <p:sp>
        <p:nvSpPr>
          <p:cNvPr id="3" name="Notes Placeholder 2">
            <a:extLst>
              <a:ext uri="{FF2B5EF4-FFF2-40B4-BE49-F238E27FC236}">
                <a16:creationId xmlns:a16="http://schemas.microsoft.com/office/drawing/2014/main" id="{176929E5-378E-F6DF-4E71-5D032A639A60}"/>
              </a:ext>
            </a:extLst>
          </p:cNvPr>
          <p:cNvSpPr>
            <a:spLocks noGrp="1"/>
          </p:cNvSpPr>
          <p:nvPr>
            <p:ph type="body" idx="1"/>
          </p:nvPr>
        </p:nvSpPr>
        <p:spPr/>
        <p:txBody>
          <a:bodyPr/>
          <a:lstStyle/>
          <a:p>
            <a:r>
              <a:rPr lang="en-CA" dirty="0"/>
              <a:t>https://</a:t>
            </a:r>
            <a:r>
              <a:rPr lang="en-CA" dirty="0" err="1"/>
              <a:t>smho-smso.ca</a:t>
            </a:r>
            <a:r>
              <a:rPr lang="en-CA" dirty="0"/>
              <a:t>/online-resources/intro-to-</a:t>
            </a:r>
            <a:r>
              <a:rPr lang="en-CA" dirty="0" err="1"/>
              <a:t>mh</a:t>
            </a:r>
            <a:r>
              <a:rPr lang="en-CA" dirty="0"/>
              <a:t>-lit/ </a:t>
            </a:r>
          </a:p>
        </p:txBody>
      </p:sp>
    </p:spTree>
    <p:extLst>
      <p:ext uri="{BB962C8B-B14F-4D97-AF65-F5344CB8AC3E}">
        <p14:creationId xmlns:p14="http://schemas.microsoft.com/office/powerpoint/2010/main" val="1880764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433388"/>
            <a:ext cx="5486400" cy="30861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549098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896BE-6C6D-4FED-91D5-41C98D3637E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2243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33720-7A0A-C19E-EA6A-E87E83F5C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68241-2CF5-29A8-2C7D-1EA859522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CB9D9-9242-68B2-EF78-B75173FE9432}"/>
              </a:ext>
            </a:extLst>
          </p:cNvPr>
          <p:cNvSpPr>
            <a:spLocks noGrp="1"/>
          </p:cNvSpPr>
          <p:nvPr>
            <p:ph type="body" idx="1"/>
          </p:nvPr>
        </p:nvSpPr>
        <p:spPr/>
        <p:txBody>
          <a:bodyPr/>
          <a:lstStyle/>
          <a:p>
            <a:endParaRPr lang="en-CA">
              <a:cs typeface="Calibri"/>
            </a:endParaRPr>
          </a:p>
        </p:txBody>
      </p:sp>
      <p:sp>
        <p:nvSpPr>
          <p:cNvPr id="4" name="Slide Number Placeholder 3">
            <a:extLst>
              <a:ext uri="{FF2B5EF4-FFF2-40B4-BE49-F238E27FC236}">
                <a16:creationId xmlns:a16="http://schemas.microsoft.com/office/drawing/2014/main" id="{D47CD823-38EE-78DE-2CA7-E9BFAABFFE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896BE-6C6D-4FED-91D5-41C98D3637E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550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section corresponds to the main content of the learning.</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6</a:t>
            </a:fld>
            <a:endParaRPr lang="en-US"/>
          </a:p>
        </p:txBody>
      </p:sp>
    </p:spTree>
    <p:extLst>
      <p:ext uri="{BB962C8B-B14F-4D97-AF65-F5344CB8AC3E}">
        <p14:creationId xmlns:p14="http://schemas.microsoft.com/office/powerpoint/2010/main" val="4005121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444444"/>
                </a:solidFill>
                <a:ea typeface="Calibri"/>
                <a:cs typeface="Calibri"/>
              </a:rPr>
              <a:t>Sources: </a:t>
            </a:r>
            <a:endParaRPr lang="en-US">
              <a:solidFill>
                <a:srgbClr val="444444"/>
              </a:solidFill>
            </a:endParaRPr>
          </a:p>
          <a:p>
            <a:pPr marL="285750" indent="-285750" rtl="0" fontAlgn="base">
              <a:buFont typeface="Arial"/>
              <a:buChar char="•"/>
            </a:pPr>
            <a:r>
              <a:rPr lang="en-US" sz="1200" b="0" i="0" u="sng" strike="noStrike" kern="1200">
                <a:solidFill>
                  <a:schemeClr val="tx1"/>
                </a:solidFill>
                <a:effectLst/>
                <a:latin typeface="+mn-lt"/>
                <a:ea typeface="+mn-ea"/>
                <a:cs typeface="+mn-cs"/>
                <a:hlinkClick r:id="rId3"/>
              </a:rPr>
              <a:t>CMHA, Ontario Division</a:t>
            </a:r>
            <a:r>
              <a:rPr lang="en-US" sz="1200" b="0" i="0" kern="1200">
                <a:solidFill>
                  <a:schemeClr val="tx1"/>
                </a:solidFill>
                <a:effectLst/>
                <a:latin typeface="+mn-lt"/>
                <a:ea typeface="+mn-ea"/>
                <a:cs typeface="+mn-cs"/>
              </a:rPr>
              <a:t> </a:t>
            </a:r>
            <a:r>
              <a:rPr lang="en-US"/>
              <a:t>(https://ontario.cmha.ca/documents/stigma-and-discrimination/)</a:t>
            </a:r>
            <a:endParaRPr lang="en-US" sz="1200" b="0" i="0" kern="1200">
              <a:solidFill>
                <a:schemeClr val="tx1"/>
              </a:solidFill>
              <a:effectLst/>
              <a:latin typeface="+mn-lt"/>
              <a:ea typeface="Calibri" panose="020F0502020204030204"/>
              <a:cs typeface="Calibri" panose="020F0502020204030204"/>
            </a:endParaRPr>
          </a:p>
          <a:p>
            <a:pPr marL="285750" indent="-285750" rtl="0" fontAlgn="base">
              <a:buFont typeface="Arial"/>
              <a:buChar char="•"/>
            </a:pPr>
            <a:r>
              <a:rPr lang="en-US" sz="1200" b="0" i="0" u="sng" strike="noStrike" kern="1200">
                <a:solidFill>
                  <a:schemeClr val="tx1"/>
                </a:solidFill>
                <a:effectLst/>
                <a:latin typeface="+mn-lt"/>
                <a:ea typeface="+mn-ea"/>
                <a:cs typeface="+mn-cs"/>
                <a:hlinkClick r:id="rId4"/>
              </a:rPr>
              <a:t>Addressing Stigma | CAMH</a:t>
            </a:r>
            <a:r>
              <a:rPr lang="en-US" sz="1200" b="0" i="0" kern="1200">
                <a:solidFill>
                  <a:schemeClr val="tx1"/>
                </a:solidFill>
                <a:effectLst/>
                <a:latin typeface="+mn-lt"/>
                <a:ea typeface="+mn-ea"/>
                <a:cs typeface="+mn-cs"/>
              </a:rPr>
              <a:t> </a:t>
            </a:r>
            <a:r>
              <a:rPr lang="en-US"/>
              <a:t>(https://www.camh.ca/en/driving-change/addressing-stigma)</a:t>
            </a:r>
            <a:endParaRPr lang="en-US" sz="1200" b="0" i="0" kern="1200">
              <a:solidFill>
                <a:schemeClr val="tx1"/>
              </a:solidFill>
              <a:effectLst/>
              <a:latin typeface="+mn-lt"/>
              <a:ea typeface="Calibri" panose="020F0502020204030204"/>
              <a:cs typeface="Calibri" panose="020F0502020204030204"/>
            </a:endParaRPr>
          </a:p>
          <a:p>
            <a:pPr marL="285750" indent="-285750">
              <a:buFont typeface="Arial"/>
              <a:buChar char="•"/>
            </a:pPr>
            <a:endParaRPr lang="en-US">
              <a:solidFill>
                <a:srgbClr val="2F2F2F"/>
              </a:solidFill>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7</a:t>
            </a:fld>
            <a:endParaRPr lang="en-US"/>
          </a:p>
        </p:txBody>
      </p:sp>
    </p:spTree>
    <p:extLst>
      <p:ext uri="{BB962C8B-B14F-4D97-AF65-F5344CB8AC3E}">
        <p14:creationId xmlns:p14="http://schemas.microsoft.com/office/powerpoint/2010/main" val="3008014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Watch this short video from By Your Side (School Mental Health Ontario’s website for parents and caregivers) to understand more about stigma.  </a:t>
            </a:r>
            <a:br>
              <a:rPr lang="en-US" sz="1200" b="0" i="0" kern="1200">
                <a:effectLst/>
                <a:cs typeface="+mn-lt"/>
              </a:rPr>
            </a:br>
            <a:r>
              <a:rPr lang="en-US" sz="1200" b="0" i="0" u="sng" strike="noStrike" kern="1200">
                <a:solidFill>
                  <a:schemeClr val="tx1"/>
                </a:solidFill>
                <a:effectLst/>
                <a:latin typeface="+mn-lt"/>
                <a:ea typeface="+mn-ea"/>
                <a:cs typeface="+mn-cs"/>
                <a:hlinkClick r:id="rId3"/>
              </a:rPr>
              <a:t>By Your Side - Understanding Stigma</a:t>
            </a:r>
            <a:r>
              <a:rPr lang="en-US" sz="1200" b="0" i="0" kern="1200">
                <a:solidFill>
                  <a:schemeClr val="tx1"/>
                </a:solidFill>
                <a:effectLst/>
                <a:latin typeface="+mn-lt"/>
                <a:ea typeface="+mn-ea"/>
                <a:cs typeface="+mn-cs"/>
              </a:rPr>
              <a:t> (2:37)</a:t>
            </a:r>
            <a:r>
              <a:rPr lang="en-US"/>
              <a:t> (</a:t>
            </a:r>
            <a:r>
              <a:rPr lang="en-US">
                <a:hlinkClick r:id="rId3"/>
              </a:rPr>
              <a:t>https://smho-smso.ca/online-resources/stigma/</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8</a:t>
            </a:fld>
            <a:endParaRPr lang="en-US"/>
          </a:p>
        </p:txBody>
      </p:sp>
    </p:spTree>
    <p:extLst>
      <p:ext uri="{BB962C8B-B14F-4D97-AF65-F5344CB8AC3E}">
        <p14:creationId xmlns:p14="http://schemas.microsoft.com/office/powerpoint/2010/main" val="1787314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Invite a discussion about the various types of stigma. Which are most familiar? Which have the biggest impact? Why?</a:t>
            </a:r>
            <a:endParaRPr lang="en-US"/>
          </a:p>
        </p:txBody>
      </p:sp>
      <p:sp>
        <p:nvSpPr>
          <p:cNvPr id="4" name="Slide Number Placeholder 3"/>
          <p:cNvSpPr>
            <a:spLocks noGrp="1"/>
          </p:cNvSpPr>
          <p:nvPr>
            <p:ph type="sldNum" sz="quarter" idx="5"/>
          </p:nvPr>
        </p:nvSpPr>
        <p:spPr/>
        <p:txBody>
          <a:bodyPr/>
          <a:lstStyle/>
          <a:p>
            <a:fld id="{AD78E4D5-44FA-44FF-8654-171825121FB1}" type="slidenum">
              <a:rPr lang="en-US"/>
              <a:t>9</a:t>
            </a:fld>
            <a:endParaRPr lang="en-US"/>
          </a:p>
        </p:txBody>
      </p:sp>
    </p:spTree>
    <p:extLst>
      <p:ext uri="{BB962C8B-B14F-4D97-AF65-F5344CB8AC3E}">
        <p14:creationId xmlns:p14="http://schemas.microsoft.com/office/powerpoint/2010/main" val="2516820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333333"/>
                </a:solidFill>
                <a:highlight>
                  <a:srgbClr val="FFFFFF"/>
                </a:highlight>
              </a:rPr>
              <a:t>Mental Health stigma is </a:t>
            </a:r>
            <a:r>
              <a:rPr lang="en-US" b="0" i="0" kern="1200">
                <a:solidFill>
                  <a:srgbClr val="333333"/>
                </a:solidFill>
                <a:effectLst/>
                <a:highlight>
                  <a:srgbClr val="FFFFFF"/>
                </a:highlight>
              </a:rPr>
              <a:t>an important </a:t>
            </a:r>
            <a:r>
              <a:rPr lang="en-US">
                <a:solidFill>
                  <a:srgbClr val="333333"/>
                </a:solidFill>
                <a:highlight>
                  <a:srgbClr val="FFFFFF"/>
                </a:highlight>
              </a:rPr>
              <a:t>topic on both a professional </a:t>
            </a:r>
            <a:r>
              <a:rPr lang="en-US" b="0" i="0" kern="1200">
                <a:solidFill>
                  <a:srgbClr val="333333"/>
                </a:solidFill>
                <a:effectLst/>
                <a:highlight>
                  <a:srgbClr val="FFFFFF"/>
                </a:highlight>
              </a:rPr>
              <a:t>and </a:t>
            </a:r>
            <a:r>
              <a:rPr lang="en-US">
                <a:solidFill>
                  <a:srgbClr val="333333"/>
                </a:solidFill>
                <a:highlight>
                  <a:srgbClr val="FFFFFF"/>
                </a:highlight>
              </a:rPr>
              <a:t>personal level:</a:t>
            </a:r>
            <a:endParaRPr lang="en-US" b="0" i="0" kern="1200">
              <a:solidFill>
                <a:srgbClr val="333333"/>
              </a:solidFill>
              <a:effectLst/>
              <a:highlight>
                <a:srgbClr val="FFFFFF"/>
              </a:highlight>
            </a:endParaRPr>
          </a:p>
          <a:p>
            <a:pPr marL="285750" indent="-285750">
              <a:buFont typeface="Symbol"/>
              <a:buChar char="•"/>
            </a:pPr>
            <a:r>
              <a:rPr lang="en-US" b="0" i="0" kern="1200">
                <a:solidFill>
                  <a:srgbClr val="333333"/>
                </a:solidFill>
                <a:effectLst/>
                <a:highlight>
                  <a:srgbClr val="FFFFFF"/>
                </a:highlight>
              </a:rPr>
              <a:t>Most </a:t>
            </a:r>
            <a:r>
              <a:rPr lang="en-US">
                <a:solidFill>
                  <a:srgbClr val="333333"/>
                </a:solidFill>
                <a:highlight>
                  <a:srgbClr val="FFFFFF"/>
                </a:highlight>
              </a:rPr>
              <a:t>of us </a:t>
            </a:r>
            <a:r>
              <a:rPr lang="en-US" b="0" i="0" kern="1200">
                <a:solidFill>
                  <a:srgbClr val="333333"/>
                </a:solidFill>
                <a:effectLst/>
                <a:highlight>
                  <a:srgbClr val="FFFFFF"/>
                </a:highlight>
              </a:rPr>
              <a:t>know and care about someone who has experienced a mental </a:t>
            </a:r>
            <a:r>
              <a:rPr lang="en-US">
                <a:solidFill>
                  <a:srgbClr val="333333"/>
                </a:solidFill>
                <a:highlight>
                  <a:srgbClr val="FFFFFF"/>
                </a:highlight>
              </a:rPr>
              <a:t>health </a:t>
            </a:r>
            <a:r>
              <a:rPr lang="en-US" b="0" i="0" kern="1200">
                <a:solidFill>
                  <a:srgbClr val="333333"/>
                </a:solidFill>
                <a:effectLst/>
                <a:highlight>
                  <a:srgbClr val="FFFFFF"/>
                </a:highlight>
              </a:rPr>
              <a:t>illness.</a:t>
            </a:r>
            <a:r>
              <a:rPr lang="en-US">
                <a:solidFill>
                  <a:srgbClr val="333333"/>
                </a:solidFill>
                <a:highlight>
                  <a:srgbClr val="FFFFFF"/>
                </a:highlight>
              </a:rPr>
              <a:t> The same is true for the students we serve.</a:t>
            </a:r>
            <a:endParaRPr lang="en-US">
              <a:solidFill>
                <a:srgbClr val="333333"/>
              </a:solidFill>
              <a:highlight>
                <a:srgbClr val="C6C6C6"/>
              </a:highlight>
            </a:endParaRPr>
          </a:p>
          <a:p>
            <a:pPr marL="285750" indent="-285750">
              <a:buFont typeface="Symbol"/>
              <a:buChar char="•"/>
            </a:pPr>
            <a:r>
              <a:rPr lang="en-US">
                <a:solidFill>
                  <a:srgbClr val="333333"/>
                </a:solidFill>
                <a:highlight>
                  <a:srgbClr val="FFFFFF"/>
                </a:highlight>
              </a:rPr>
              <a:t>In Ontario, 1 in 5 children and youth experience mental health concerns.</a:t>
            </a:r>
            <a:endParaRPr lang="en-US">
              <a:solidFill>
                <a:srgbClr val="333333"/>
              </a:solidFill>
              <a:highlight>
                <a:srgbClr val="C6C6C6"/>
              </a:highlight>
            </a:endParaRPr>
          </a:p>
          <a:p>
            <a:pPr marL="285750" indent="-285750">
              <a:buFont typeface="Symbol"/>
              <a:buChar char="•"/>
            </a:pPr>
            <a:r>
              <a:rPr lang="en-US" b="0" i="0" kern="1200">
                <a:solidFill>
                  <a:srgbClr val="333333"/>
                </a:solidFill>
                <a:effectLst/>
                <a:highlight>
                  <a:srgbClr val="FFFFFF"/>
                </a:highlight>
              </a:rPr>
              <a:t>By age 40, half of us will have </a:t>
            </a:r>
            <a:r>
              <a:rPr lang="en-US">
                <a:solidFill>
                  <a:srgbClr val="333333"/>
                </a:solidFill>
                <a:highlight>
                  <a:srgbClr val="FFFFFF"/>
                </a:highlight>
              </a:rPr>
              <a:t>experienced a</a:t>
            </a:r>
            <a:r>
              <a:rPr lang="en-US" b="0" i="0" kern="1200">
                <a:solidFill>
                  <a:srgbClr val="333333"/>
                </a:solidFill>
                <a:effectLst/>
                <a:highlight>
                  <a:srgbClr val="FFFFFF"/>
                </a:highlight>
              </a:rPr>
              <a:t> mental health</a:t>
            </a:r>
            <a:r>
              <a:rPr lang="en-US">
                <a:solidFill>
                  <a:srgbClr val="333333"/>
                </a:solidFill>
                <a:highlight>
                  <a:srgbClr val="FFFFFF"/>
                </a:highlight>
              </a:rPr>
              <a:t> concern.</a:t>
            </a:r>
            <a:r>
              <a:rPr lang="en-US" b="0" i="0" kern="1200">
                <a:solidFill>
                  <a:schemeClr val="tx1"/>
                </a:solidFill>
                <a:effectLst/>
                <a:highlight>
                  <a:srgbClr val="FFFFFF"/>
                </a:highlight>
              </a:rPr>
              <a:t> </a:t>
            </a:r>
            <a:endParaRPr lang="en-US" b="0" i="0" kern="1200">
              <a:solidFill>
                <a:schemeClr val="tx1"/>
              </a:solidFill>
              <a:effectLst/>
              <a:highlight>
                <a:srgbClr val="FFFFFF"/>
              </a:highlight>
              <a:ea typeface="Calibri"/>
              <a:cs typeface="Calibri"/>
            </a:endParaRPr>
          </a:p>
          <a:p>
            <a:endParaRPr lang="en-US">
              <a:ea typeface="Calibri"/>
              <a:cs typeface="Calibri"/>
            </a:endParaRPr>
          </a:p>
          <a:p>
            <a:r>
              <a:rPr lang="en-US">
                <a:ea typeface="Calibri"/>
                <a:cs typeface="Calibri"/>
              </a:rPr>
              <a:t>Invite participants to be gentle, kind, and compassionate with each other through the learning, knowing this topic will be personal to many. </a:t>
            </a:r>
            <a:endParaRPr lang="en-US"/>
          </a:p>
          <a:p>
            <a:pPr rtl="0" fontAlgn="base"/>
            <a:r>
              <a:rPr lang="en-US" sz="1200" b="0" i="0" kern="1200">
                <a:solidFill>
                  <a:schemeClr val="tx1"/>
                </a:solidFill>
                <a:effectLst/>
                <a:latin typeface="+mn-lt"/>
                <a:ea typeface="+mn-ea"/>
                <a:cs typeface="+mn-cs"/>
              </a:rPr>
              <a:t> </a:t>
            </a:r>
            <a:endParaRPr lang="en-US" sz="1200" b="0" i="0" kern="1200">
              <a:solidFill>
                <a:schemeClr val="tx1"/>
              </a:solidFill>
              <a:effectLst/>
              <a:latin typeface="+mn-lt"/>
              <a:ea typeface="Calibri" panose="020F0502020204030204"/>
              <a:cs typeface="Calibri" panose="020F0502020204030204"/>
            </a:endParaRPr>
          </a:p>
          <a:p>
            <a:pPr fontAlgn="base"/>
            <a:r>
              <a:rPr lang="en-US"/>
              <a:t>Source</a:t>
            </a:r>
            <a:r>
              <a:rPr lang="en-US" sz="1200" b="0" i="0" kern="1200">
                <a:solidFill>
                  <a:schemeClr val="tx1"/>
                </a:solidFill>
                <a:effectLst/>
                <a:latin typeface="+mn-lt"/>
                <a:ea typeface="+mn-ea"/>
                <a:cs typeface="+mn-cs"/>
              </a:rPr>
              <a:t>:</a:t>
            </a:r>
            <a:r>
              <a:rPr lang="en-US"/>
              <a:t> </a:t>
            </a:r>
            <a:r>
              <a:rPr lang="en-US" sz="1200" b="0" i="0" u="sng" strike="noStrike" kern="1200">
                <a:solidFill>
                  <a:schemeClr val="tx1"/>
                </a:solidFill>
                <a:effectLst/>
                <a:latin typeface="+mn-lt"/>
                <a:ea typeface="+mn-ea"/>
                <a:cs typeface="+mn-cs"/>
                <a:hlinkClick r:id="rId3"/>
              </a:rPr>
              <a:t>Anti-Stigma - Mental Health Commission of Canada</a:t>
            </a:r>
            <a:r>
              <a:rPr lang="en-US"/>
              <a:t> (https://mentalhealthcommission.ca/what-we-do/anti-stigma/)</a:t>
            </a:r>
            <a:endParaRPr lang="en-US" b="0" i="0" kern="1200">
              <a:effectLst/>
              <a:ea typeface="+mn-ea"/>
              <a:cs typeface="+mn-cs"/>
            </a:endParaRPr>
          </a:p>
          <a:p>
            <a:endParaRPr lang="en-CA"/>
          </a:p>
        </p:txBody>
      </p:sp>
      <p:sp>
        <p:nvSpPr>
          <p:cNvPr id="4" name="Slide Number Placeholder 3"/>
          <p:cNvSpPr>
            <a:spLocks noGrp="1"/>
          </p:cNvSpPr>
          <p:nvPr>
            <p:ph type="sldNum" sz="quarter" idx="5"/>
          </p:nvPr>
        </p:nvSpPr>
        <p:spPr/>
        <p:txBody>
          <a:bodyPr/>
          <a:lstStyle/>
          <a:p>
            <a:fld id="{AD78E4D5-44FA-44FF-8654-171825121FB1}" type="slidenum">
              <a:rPr lang="en-CA" smtClean="0"/>
              <a:t>10</a:t>
            </a:fld>
            <a:endParaRPr lang="en-CA"/>
          </a:p>
        </p:txBody>
      </p:sp>
    </p:spTree>
    <p:extLst>
      <p:ext uri="{BB962C8B-B14F-4D97-AF65-F5344CB8AC3E}">
        <p14:creationId xmlns:p14="http://schemas.microsoft.com/office/powerpoint/2010/main" val="970294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514F1-9637-E394-841E-BB3D142C0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8AF21-AFE0-CCE0-F69F-AA654714A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BFDF2-A59A-EAD2-9ECA-DD3C6159CE41}"/>
              </a:ext>
            </a:extLst>
          </p:cNvPr>
          <p:cNvSpPr>
            <a:spLocks noGrp="1"/>
          </p:cNvSpPr>
          <p:nvPr>
            <p:ph type="body" idx="1"/>
          </p:nvPr>
        </p:nvSpPr>
        <p:spPr/>
        <p:txBody>
          <a:bodyPr/>
          <a:lstStyle/>
          <a:p>
            <a:r>
              <a:rPr lang="en-US">
                <a:highlight>
                  <a:srgbClr val="FFFFFF"/>
                </a:highlight>
                <a:ea typeface="Calibri"/>
                <a:cs typeface="Calibri"/>
              </a:rPr>
              <a:t>Invite participants to consider various </a:t>
            </a:r>
            <a:r>
              <a:rPr lang="en-US">
                <a:highlight>
                  <a:srgbClr val="FFFFFF"/>
                </a:highlight>
              </a:rPr>
              <a:t>cultural perceptions of mental health and how they might influence stigma and affect how individuals view mental illness and seek help.</a:t>
            </a:r>
            <a:endParaRPr lang="en-US">
              <a:ea typeface="Calibri"/>
              <a:cs typeface="Calibri"/>
            </a:endParaRPr>
          </a:p>
        </p:txBody>
      </p:sp>
      <p:sp>
        <p:nvSpPr>
          <p:cNvPr id="4" name="Slide Number Placeholder 3">
            <a:extLst>
              <a:ext uri="{FF2B5EF4-FFF2-40B4-BE49-F238E27FC236}">
                <a16:creationId xmlns:a16="http://schemas.microsoft.com/office/drawing/2014/main" id="{506D5E51-109D-0CD6-E489-05F1612A92BC}"/>
              </a:ext>
            </a:extLst>
          </p:cNvPr>
          <p:cNvSpPr>
            <a:spLocks noGrp="1"/>
          </p:cNvSpPr>
          <p:nvPr>
            <p:ph type="sldNum" sz="quarter" idx="5"/>
          </p:nvPr>
        </p:nvSpPr>
        <p:spPr/>
        <p:txBody>
          <a:bodyPr/>
          <a:lstStyle/>
          <a:p>
            <a:fld id="{AD78E4D5-44FA-44FF-8654-171825121FB1}" type="slidenum">
              <a:rPr lang="en-US"/>
              <a:t>11</a:t>
            </a:fld>
            <a:endParaRPr lang="en-US"/>
          </a:p>
        </p:txBody>
      </p:sp>
    </p:spTree>
    <p:extLst>
      <p:ext uri="{BB962C8B-B14F-4D97-AF65-F5344CB8AC3E}">
        <p14:creationId xmlns:p14="http://schemas.microsoft.com/office/powerpoint/2010/main" val="483686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5BC7A-BE47-AFF2-12B0-39D0D035E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BBC99-3802-DE96-9D85-425C3B35A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552C0-957A-22EB-CA32-8FE74CD68B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14650B-A9D2-6E19-B09E-932C5BF1EF49}"/>
              </a:ext>
            </a:extLst>
          </p:cNvPr>
          <p:cNvSpPr>
            <a:spLocks noGrp="1"/>
          </p:cNvSpPr>
          <p:nvPr>
            <p:ph type="sldNum" sz="quarter" idx="5"/>
          </p:nvPr>
        </p:nvSpPr>
        <p:spPr/>
        <p:txBody>
          <a:bodyPr/>
          <a:lstStyle/>
          <a:p>
            <a:fld id="{AD78E4D5-44FA-44FF-8654-171825121FB1}" type="slidenum">
              <a:rPr lang="en-US"/>
              <a:t>12</a:t>
            </a:fld>
            <a:endParaRPr lang="en-US"/>
          </a:p>
        </p:txBody>
      </p:sp>
    </p:spTree>
    <p:extLst>
      <p:ext uri="{BB962C8B-B14F-4D97-AF65-F5344CB8AC3E}">
        <p14:creationId xmlns:p14="http://schemas.microsoft.com/office/powerpoint/2010/main" val="1064459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A0008-CA27-B009-5976-D9C450A15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518BD-B9C2-40A8-D03D-7379E54E3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63F2F-9E46-2A67-DE38-999108CE2B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BCCABE-E9A0-B9E4-0A8F-6BD33E936A58}"/>
              </a:ext>
            </a:extLst>
          </p:cNvPr>
          <p:cNvSpPr>
            <a:spLocks noGrp="1"/>
          </p:cNvSpPr>
          <p:nvPr>
            <p:ph type="sldNum" sz="quarter" idx="5"/>
          </p:nvPr>
        </p:nvSpPr>
        <p:spPr/>
        <p:txBody>
          <a:bodyPr/>
          <a:lstStyle/>
          <a:p>
            <a:fld id="{AD78E4D5-44FA-44FF-8654-171825121FB1}" type="slidenum">
              <a:rPr lang="en-US"/>
              <a:t>13</a:t>
            </a:fld>
            <a:endParaRPr lang="en-US"/>
          </a:p>
        </p:txBody>
      </p:sp>
    </p:spTree>
    <p:extLst>
      <p:ext uri="{BB962C8B-B14F-4D97-AF65-F5344CB8AC3E}">
        <p14:creationId xmlns:p14="http://schemas.microsoft.com/office/powerpoint/2010/main" val="2097175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8DC48-774D-D793-FDC7-BBD4B5CF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2919B-8BA2-62AB-4277-343F1F7A6C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70A4F-6E07-37A6-09C7-1AAD58EFDCBA}"/>
              </a:ext>
            </a:extLst>
          </p:cNvPr>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This is a fact. In addition, about 40% of parents say they wouldn’t tell anyone (including the family doctor) if their child was experiencing a mental health </a:t>
            </a:r>
            <a:r>
              <a:rPr lang="en-US"/>
              <a:t>concern</a:t>
            </a:r>
            <a:r>
              <a:rPr lang="en-US" sz="1200" b="0" i="0" kern="1200">
                <a:solidFill>
                  <a:schemeClr val="tx1"/>
                </a:solidFill>
                <a:effectLst/>
                <a:latin typeface="+mn-lt"/>
                <a:ea typeface="+mn-ea"/>
                <a:cs typeface="+mn-cs"/>
              </a:rPr>
              <a:t>. </a:t>
            </a:r>
          </a:p>
          <a:p>
            <a:pPr fontAlgn="base"/>
            <a:r>
              <a:rPr lang="en-US" sz="1200" b="0" i="0" u="sng" strike="noStrike" kern="1200">
                <a:solidFill>
                  <a:schemeClr val="tx1"/>
                </a:solidFill>
                <a:effectLst/>
                <a:latin typeface="+mn-lt"/>
                <a:ea typeface="+mn-ea"/>
                <a:cs typeface="+mn-cs"/>
                <a:hlinkClick r:id="rId3"/>
              </a:rPr>
              <a:t>Anti-Stigma - Mental Health Commission of Canada</a:t>
            </a:r>
            <a:r>
              <a:rPr lang="en-US"/>
              <a:t> (https://mentalhealthcommission.ca/what-we-do/anti-stigma/)</a:t>
            </a:r>
            <a:endParaRPr lang="en-US" sz="1200" b="0" i="0" kern="1200">
              <a:solidFill>
                <a:schemeClr val="tx1"/>
              </a:solidFill>
              <a:effectLst/>
              <a:latin typeface="+mn-lt"/>
              <a:ea typeface="+mn-ea"/>
              <a:cs typeface="+mn-cs"/>
            </a:endParaRPr>
          </a:p>
          <a:p>
            <a:endParaRPr lang="en-US">
              <a:ea typeface="Calibri"/>
              <a:cs typeface="Calibri"/>
            </a:endParaRPr>
          </a:p>
          <a:p>
            <a:r>
              <a:rPr lang="en-US">
                <a:highlight>
                  <a:srgbClr val="FFFFFF"/>
                </a:highlight>
              </a:rPr>
              <a:t>Note: stigma around substance use is also a major barrier to seeking support. </a:t>
            </a:r>
            <a:endParaRPr lang="en-US">
              <a:highlight>
                <a:srgbClr val="C6C6C6"/>
              </a:highlight>
            </a:endParaRPr>
          </a:p>
        </p:txBody>
      </p:sp>
      <p:sp>
        <p:nvSpPr>
          <p:cNvPr id="4" name="Slide Number Placeholder 3">
            <a:extLst>
              <a:ext uri="{FF2B5EF4-FFF2-40B4-BE49-F238E27FC236}">
                <a16:creationId xmlns:a16="http://schemas.microsoft.com/office/drawing/2014/main" id="{C476B1B8-BA33-5E94-FE34-F704468D6268}"/>
              </a:ext>
            </a:extLst>
          </p:cNvPr>
          <p:cNvSpPr>
            <a:spLocks noGrp="1"/>
          </p:cNvSpPr>
          <p:nvPr>
            <p:ph type="sldNum" sz="quarter" idx="5"/>
          </p:nvPr>
        </p:nvSpPr>
        <p:spPr/>
        <p:txBody>
          <a:bodyPr/>
          <a:lstStyle/>
          <a:p>
            <a:fld id="{AD78E4D5-44FA-44FF-8654-171825121FB1}" type="slidenum">
              <a:rPr lang="en-US"/>
              <a:t>14</a:t>
            </a:fld>
            <a:endParaRPr lang="en-US"/>
          </a:p>
        </p:txBody>
      </p:sp>
    </p:spTree>
    <p:extLst>
      <p:ext uri="{BB962C8B-B14F-4D97-AF65-F5344CB8AC3E}">
        <p14:creationId xmlns:p14="http://schemas.microsoft.com/office/powerpoint/2010/main" val="61532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A81E2-D579-CEE6-4F9D-CD5A31425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CA939-AA51-F63D-4A74-B236897A0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87BEC1-B4D6-A192-18B7-5F8859AA1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141F86-76C2-22D4-C640-E289FF9FC322}"/>
              </a:ext>
            </a:extLst>
          </p:cNvPr>
          <p:cNvSpPr>
            <a:spLocks noGrp="1"/>
          </p:cNvSpPr>
          <p:nvPr>
            <p:ph type="sldNum" sz="quarter" idx="5"/>
          </p:nvPr>
        </p:nvSpPr>
        <p:spPr/>
        <p:txBody>
          <a:bodyPr/>
          <a:lstStyle/>
          <a:p>
            <a:fld id="{AD78E4D5-44FA-44FF-8654-171825121FB1}" type="slidenum">
              <a:rPr lang="en-US"/>
              <a:t>15</a:t>
            </a:fld>
            <a:endParaRPr lang="en-US"/>
          </a:p>
        </p:txBody>
      </p:sp>
    </p:spTree>
    <p:extLst>
      <p:ext uri="{BB962C8B-B14F-4D97-AF65-F5344CB8AC3E}">
        <p14:creationId xmlns:p14="http://schemas.microsoft.com/office/powerpoint/2010/main" val="1306916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90996-F591-1EE8-0171-AA483B2C7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5ABB4-0E2E-9685-1289-612107F8B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E9688-B0D0-D1FA-03CA-9240352B4BF4}"/>
              </a:ext>
            </a:extLst>
          </p:cNvPr>
          <p:cNvSpPr>
            <a:spLocks noGrp="1"/>
          </p:cNvSpPr>
          <p:nvPr>
            <p:ph type="body" idx="1"/>
          </p:nvPr>
        </p:nvSpPr>
        <p:spPr/>
        <p:txBody>
          <a:bodyPr/>
          <a:lstStyle/>
          <a:p>
            <a:r>
              <a:rPr lang="en-US" sz="1200" b="0" i="0" kern="1200">
                <a:solidFill>
                  <a:schemeClr val="tx1"/>
                </a:solidFill>
                <a:effectLst/>
                <a:latin typeface="+mn-lt"/>
                <a:ea typeface="+mn-ea"/>
                <a:cs typeface="+mn-cs"/>
              </a:rPr>
              <a:t>This is a fact. While we can do many things to influence our mental health and well-being, some factors that contribute to mental illness are beyond our control, such as our family history/genetics, aspects of our environment, the way we are treated by others, our access to supports, and so on. When we assume mental illness is a choice or blame those experiencing it, it can contribute to stigma and </a:t>
            </a:r>
            <a:r>
              <a:rPr lang="en-US"/>
              <a:t>discourage</a:t>
            </a:r>
            <a:r>
              <a:rPr lang="en-US" sz="1200" b="0" i="0" kern="1200">
                <a:solidFill>
                  <a:schemeClr val="tx1"/>
                </a:solidFill>
                <a:effectLst/>
                <a:latin typeface="+mn-lt"/>
                <a:ea typeface="+mn-ea"/>
                <a:cs typeface="+mn-cs"/>
              </a:rPr>
              <a:t> support seeking. </a:t>
            </a:r>
            <a:endParaRPr lang="en-US"/>
          </a:p>
        </p:txBody>
      </p:sp>
      <p:sp>
        <p:nvSpPr>
          <p:cNvPr id="4" name="Slide Number Placeholder 3">
            <a:extLst>
              <a:ext uri="{FF2B5EF4-FFF2-40B4-BE49-F238E27FC236}">
                <a16:creationId xmlns:a16="http://schemas.microsoft.com/office/drawing/2014/main" id="{BF33E6E3-5A98-354F-F569-D793297DAB04}"/>
              </a:ext>
            </a:extLst>
          </p:cNvPr>
          <p:cNvSpPr>
            <a:spLocks noGrp="1"/>
          </p:cNvSpPr>
          <p:nvPr>
            <p:ph type="sldNum" sz="quarter" idx="5"/>
          </p:nvPr>
        </p:nvSpPr>
        <p:spPr/>
        <p:txBody>
          <a:bodyPr/>
          <a:lstStyle/>
          <a:p>
            <a:fld id="{AD78E4D5-44FA-44FF-8654-171825121FB1}" type="slidenum">
              <a:rPr lang="en-US"/>
              <a:t>16</a:t>
            </a:fld>
            <a:endParaRPr lang="en-US"/>
          </a:p>
        </p:txBody>
      </p:sp>
    </p:spTree>
    <p:extLst>
      <p:ext uri="{BB962C8B-B14F-4D97-AF65-F5344CB8AC3E}">
        <p14:creationId xmlns:p14="http://schemas.microsoft.com/office/powerpoint/2010/main" val="3758570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E57C3-6975-E452-99CE-65E1AE35A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D5E5D-3888-4CB9-55E2-4A019AC76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5BAF4-D911-5884-4798-9FAC6D19A6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961C25-F94E-A24B-A0B2-84F9B1F0E51F}"/>
              </a:ext>
            </a:extLst>
          </p:cNvPr>
          <p:cNvSpPr>
            <a:spLocks noGrp="1"/>
          </p:cNvSpPr>
          <p:nvPr>
            <p:ph type="sldNum" sz="quarter" idx="5"/>
          </p:nvPr>
        </p:nvSpPr>
        <p:spPr/>
        <p:txBody>
          <a:bodyPr/>
          <a:lstStyle/>
          <a:p>
            <a:fld id="{AD78E4D5-44FA-44FF-8654-171825121FB1}" type="slidenum">
              <a:rPr lang="en-US"/>
              <a:t>17</a:t>
            </a:fld>
            <a:endParaRPr lang="en-US"/>
          </a:p>
        </p:txBody>
      </p:sp>
    </p:spTree>
    <p:extLst>
      <p:ext uri="{BB962C8B-B14F-4D97-AF65-F5344CB8AC3E}">
        <p14:creationId xmlns:p14="http://schemas.microsoft.com/office/powerpoint/2010/main" val="1087550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20FFF-0C7C-73BE-A813-7D91C1D87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FA684-7420-6FEB-82F2-5E87F7091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FDFE4-B2F4-CB57-D63C-D23D6A4762A8}"/>
              </a:ext>
            </a:extLst>
          </p:cNvPr>
          <p:cNvSpPr>
            <a:spLocks noGrp="1"/>
          </p:cNvSpPr>
          <p:nvPr>
            <p:ph type="body" idx="1"/>
          </p:nvPr>
        </p:nvSpPr>
        <p:spPr/>
        <p:txBody>
          <a:bodyPr/>
          <a:lstStyle/>
          <a:p>
            <a:r>
              <a:rPr lang="en-US"/>
              <a:t>This is a myth. </a:t>
            </a:r>
            <a:r>
              <a:rPr lang="en-US" sz="1200" b="0" i="0" kern="1200">
                <a:solidFill>
                  <a:schemeClr val="tx1"/>
                </a:solidFill>
                <a:effectLst/>
                <a:latin typeface="+mn-lt"/>
                <a:ea typeface="+mn-ea"/>
                <a:cs typeface="+mn-cs"/>
              </a:rPr>
              <a:t>People with mental health </a:t>
            </a:r>
            <a:r>
              <a:rPr lang="en-US"/>
              <a:t>concerns</a:t>
            </a:r>
            <a:r>
              <a:rPr lang="en-US" sz="1200" b="0" i="0" kern="1200">
                <a:solidFill>
                  <a:schemeClr val="tx1"/>
                </a:solidFill>
                <a:effectLst/>
                <a:latin typeface="+mn-lt"/>
                <a:ea typeface="+mn-ea"/>
                <a:cs typeface="+mn-cs"/>
              </a:rPr>
              <a:t> or mental </a:t>
            </a:r>
            <a:r>
              <a:rPr lang="en-US"/>
              <a:t>illnesses</a:t>
            </a:r>
            <a:r>
              <a:rPr lang="en-US" sz="1200" b="0" i="0" kern="1200">
                <a:solidFill>
                  <a:schemeClr val="tx1"/>
                </a:solidFill>
                <a:effectLst/>
                <a:latin typeface="+mn-lt"/>
                <a:ea typeface="+mn-ea"/>
                <a:cs typeface="+mn-cs"/>
              </a:rPr>
              <a:t> are no more violent than any other group in our society. In fact, people with mental </a:t>
            </a:r>
            <a:r>
              <a:rPr lang="en-US"/>
              <a:t>illnesses</a:t>
            </a:r>
            <a:r>
              <a:rPr lang="en-US" sz="1200" b="0" i="0" kern="1200">
                <a:solidFill>
                  <a:schemeClr val="tx1"/>
                </a:solidFill>
                <a:effectLst/>
                <a:latin typeface="+mn-lt"/>
                <a:ea typeface="+mn-ea"/>
                <a:cs typeface="+mn-cs"/>
              </a:rPr>
              <a:t> are actually more likely to be </a:t>
            </a:r>
            <a:r>
              <a:rPr lang="en-US"/>
              <a:t>on </a:t>
            </a:r>
            <a:r>
              <a:rPr lang="en-US" sz="1200" b="0" i="0" kern="1200">
                <a:solidFill>
                  <a:schemeClr val="tx1"/>
                </a:solidFill>
                <a:effectLst/>
                <a:latin typeface="+mn-lt"/>
                <a:ea typeface="+mn-ea"/>
                <a:cs typeface="+mn-cs"/>
              </a:rPr>
              <a:t>the</a:t>
            </a:r>
            <a:r>
              <a:rPr lang="en-US"/>
              <a:t> receiving end </a:t>
            </a:r>
            <a:r>
              <a:rPr lang="en-US" sz="1200" b="0" i="0" kern="1200">
                <a:solidFill>
                  <a:schemeClr val="tx1"/>
                </a:solidFill>
                <a:effectLst/>
                <a:latin typeface="+mn-lt"/>
                <a:ea typeface="+mn-ea"/>
                <a:cs typeface="+mn-cs"/>
              </a:rPr>
              <a:t>of violence than other groups.</a:t>
            </a:r>
            <a:endParaRPr lang="en-US"/>
          </a:p>
          <a:p>
            <a:endParaRPr lang="en-US">
              <a:ea typeface="Calibri"/>
              <a:cs typeface="Calibri"/>
            </a:endParaRPr>
          </a:p>
          <a:p>
            <a:r>
              <a:rPr lang="en-US"/>
              <a:t>Source: </a:t>
            </a:r>
            <a:r>
              <a:rPr lang="en-US">
                <a:hlinkClick r:id="rId3"/>
              </a:rPr>
              <a:t>Canadian Mental Health Association</a:t>
            </a:r>
            <a:r>
              <a:rPr lang="en-US"/>
              <a:t> (https://ontario.cmha.ca/documents/violence-and-mental-health-unpacking-a-complex-issue/)</a:t>
            </a:r>
            <a:endParaRPr lang="en-US">
              <a:ea typeface="Calibri"/>
              <a:cs typeface="Calibri"/>
            </a:endParaRPr>
          </a:p>
          <a:p>
            <a:endParaRPr lang="en-US">
              <a:ea typeface="Calibri"/>
              <a:cs typeface="Calibri"/>
            </a:endParaRPr>
          </a:p>
          <a:p>
            <a:endParaRPr lang="en-US">
              <a:ea typeface="Calibri"/>
              <a:cs typeface="Calibri"/>
            </a:endParaRPr>
          </a:p>
          <a:p>
            <a:endParaRPr lang="en-US"/>
          </a:p>
        </p:txBody>
      </p:sp>
      <p:sp>
        <p:nvSpPr>
          <p:cNvPr id="4" name="Slide Number Placeholder 3">
            <a:extLst>
              <a:ext uri="{FF2B5EF4-FFF2-40B4-BE49-F238E27FC236}">
                <a16:creationId xmlns:a16="http://schemas.microsoft.com/office/drawing/2014/main" id="{FE6D0A3B-D81D-AFF9-530B-8ECB04FB7C00}"/>
              </a:ext>
            </a:extLst>
          </p:cNvPr>
          <p:cNvSpPr>
            <a:spLocks noGrp="1"/>
          </p:cNvSpPr>
          <p:nvPr>
            <p:ph type="sldNum" sz="quarter" idx="5"/>
          </p:nvPr>
        </p:nvSpPr>
        <p:spPr/>
        <p:txBody>
          <a:bodyPr/>
          <a:lstStyle/>
          <a:p>
            <a:fld id="{AD78E4D5-44FA-44FF-8654-171825121FB1}" type="slidenum">
              <a:rPr lang="en-US"/>
              <a:t>18</a:t>
            </a:fld>
            <a:endParaRPr lang="en-US"/>
          </a:p>
        </p:txBody>
      </p:sp>
    </p:spTree>
    <p:extLst>
      <p:ext uri="{BB962C8B-B14F-4D97-AF65-F5344CB8AC3E}">
        <p14:creationId xmlns:p14="http://schemas.microsoft.com/office/powerpoint/2010/main" val="1534099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12529"/>
                </a:solidFill>
                <a:ea typeface="Calibri"/>
                <a:cs typeface="Calibri"/>
              </a:rPr>
              <a:t>Ask participants to reflect on their own school experience. Did it include any learning about mental health and mental illness? When did they first encounter this learning? What was the content at that time? </a:t>
            </a:r>
          </a:p>
        </p:txBody>
      </p:sp>
      <p:sp>
        <p:nvSpPr>
          <p:cNvPr id="4" name="Slide Number Placeholder 3"/>
          <p:cNvSpPr>
            <a:spLocks noGrp="1"/>
          </p:cNvSpPr>
          <p:nvPr>
            <p:ph type="sldNum" sz="quarter" idx="5"/>
          </p:nvPr>
        </p:nvSpPr>
        <p:spPr/>
        <p:txBody>
          <a:bodyPr/>
          <a:lstStyle/>
          <a:p>
            <a:fld id="{AD78E4D5-44FA-44FF-8654-171825121FB1}" type="slidenum">
              <a:rPr lang="en-US"/>
              <a:t>19</a:t>
            </a:fld>
            <a:endParaRPr lang="en-US"/>
          </a:p>
        </p:txBody>
      </p:sp>
    </p:spTree>
    <p:extLst>
      <p:ext uri="{BB962C8B-B14F-4D97-AF65-F5344CB8AC3E}">
        <p14:creationId xmlns:p14="http://schemas.microsoft.com/office/powerpoint/2010/main" val="3594774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0AB77-1EE9-F21C-EB3E-CB215C919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97F58-051D-7EC8-E712-BFAD504CA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D6E6C-621A-09FF-C016-656B6B32035F}"/>
              </a:ext>
            </a:extLst>
          </p:cNvPr>
          <p:cNvSpPr>
            <a:spLocks noGrp="1"/>
          </p:cNvSpPr>
          <p:nvPr>
            <p:ph type="body" idx="1"/>
          </p:nvPr>
        </p:nvSpPr>
        <p:spPr/>
        <p:txBody>
          <a:bodyPr/>
          <a:lstStyle/>
          <a:p>
            <a:r>
              <a:rPr lang="en-US"/>
              <a:t>Invite participants to reflect on the role media </a:t>
            </a:r>
            <a:r>
              <a:rPr lang="en-US" b="0" i="0" kern="1200">
                <a:solidFill>
                  <a:schemeClr val="tx1"/>
                </a:solidFill>
                <a:effectLst/>
              </a:rPr>
              <a:t>and the entertainment industry play in influencing opinions about mental health and mental illness. </a:t>
            </a:r>
            <a:r>
              <a:rPr lang="en-US"/>
              <a:t>How might </a:t>
            </a:r>
            <a:r>
              <a:rPr lang="en-US" b="0" i="0" kern="1200">
                <a:solidFill>
                  <a:schemeClr val="tx1"/>
                </a:solidFill>
                <a:effectLst/>
              </a:rPr>
              <a:t>s</a:t>
            </a:r>
            <a:r>
              <a:rPr lang="en-US" b="0" i="0" kern="1200">
                <a:solidFill>
                  <a:srgbClr val="212529"/>
                </a:solidFill>
                <a:effectLst/>
              </a:rPr>
              <a:t>ocial media </a:t>
            </a:r>
            <a:r>
              <a:rPr lang="en-US">
                <a:solidFill>
                  <a:srgbClr val="212529"/>
                </a:solidFill>
              </a:rPr>
              <a:t>play </a:t>
            </a:r>
            <a:r>
              <a:rPr lang="en-US" b="0" i="0" kern="1200">
                <a:solidFill>
                  <a:srgbClr val="212529"/>
                </a:solidFill>
                <a:effectLst/>
              </a:rPr>
              <a:t>a positive role</a:t>
            </a:r>
            <a:r>
              <a:rPr lang="en-US">
                <a:solidFill>
                  <a:srgbClr val="212529"/>
                </a:solidFill>
              </a:rPr>
              <a:t>? How might it</a:t>
            </a:r>
            <a:r>
              <a:rPr lang="en-US" b="0" i="0" kern="1200">
                <a:solidFill>
                  <a:srgbClr val="212529"/>
                </a:solidFill>
                <a:effectLst/>
              </a:rPr>
              <a:t> play a </a:t>
            </a:r>
            <a:r>
              <a:rPr lang="en-US">
                <a:solidFill>
                  <a:srgbClr val="212529"/>
                </a:solidFill>
              </a:rPr>
              <a:t>negative one? </a:t>
            </a:r>
            <a:endParaRPr lang="en-US">
              <a:ea typeface="+mn-ea"/>
              <a:cs typeface="+mn-cs"/>
            </a:endParaRPr>
          </a:p>
          <a:p>
            <a:pPr rtl="0" fontAlgn="base"/>
            <a:endParaRPr lang="en-US" sz="1200" b="0" i="0" kern="1200">
              <a:solidFill>
                <a:schemeClr val="tx1"/>
              </a:solidFill>
              <a:effectLst/>
              <a:latin typeface="+mn-lt"/>
              <a:ea typeface="+mn-ea"/>
              <a:cs typeface="+mn-cs"/>
            </a:endParaRPr>
          </a:p>
          <a:p>
            <a:endParaRPr lang="en-US">
              <a:ea typeface="Calibri"/>
              <a:cs typeface="Calibri"/>
            </a:endParaRPr>
          </a:p>
        </p:txBody>
      </p:sp>
      <p:sp>
        <p:nvSpPr>
          <p:cNvPr id="4" name="Slide Number Placeholder 3">
            <a:extLst>
              <a:ext uri="{FF2B5EF4-FFF2-40B4-BE49-F238E27FC236}">
                <a16:creationId xmlns:a16="http://schemas.microsoft.com/office/drawing/2014/main" id="{5B993FD0-833C-742F-77FA-216BF4BC797C}"/>
              </a:ext>
            </a:extLst>
          </p:cNvPr>
          <p:cNvSpPr>
            <a:spLocks noGrp="1"/>
          </p:cNvSpPr>
          <p:nvPr>
            <p:ph type="sldNum" sz="quarter" idx="5"/>
          </p:nvPr>
        </p:nvSpPr>
        <p:spPr/>
        <p:txBody>
          <a:bodyPr/>
          <a:lstStyle/>
          <a:p>
            <a:fld id="{AD78E4D5-44FA-44FF-8654-171825121FB1}" type="slidenum">
              <a:rPr lang="en-US"/>
              <a:t>20</a:t>
            </a:fld>
            <a:endParaRPr lang="en-US"/>
          </a:p>
        </p:txBody>
      </p:sp>
    </p:spTree>
    <p:extLst>
      <p:ext uri="{BB962C8B-B14F-4D97-AF65-F5344CB8AC3E}">
        <p14:creationId xmlns:p14="http://schemas.microsoft.com/office/powerpoint/2010/main" val="3420053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E1349-F15B-35F7-4308-A8576FF383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F1821-885C-8F0E-D12B-C0B3A605F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ADC9C-1FF0-3CAD-03C1-7EBE86C38419}"/>
              </a:ext>
            </a:extLst>
          </p:cNvPr>
          <p:cNvSpPr>
            <a:spLocks noGrp="1"/>
          </p:cNvSpPr>
          <p:nvPr>
            <p:ph type="body" idx="1"/>
          </p:nvPr>
        </p:nvSpPr>
        <p:spPr/>
        <p:txBody>
          <a:bodyPr/>
          <a:lstStyle/>
          <a:p>
            <a:r>
              <a:rPr lang="en-US">
                <a:ea typeface="Calibri"/>
                <a:cs typeface="Calibri"/>
              </a:rPr>
              <a:t>Invite participants to consider messaging that encourages those with mental illness to try harder to be well. What would it be like if we used similar messaging for physical health concerns?</a:t>
            </a:r>
          </a:p>
        </p:txBody>
      </p:sp>
      <p:sp>
        <p:nvSpPr>
          <p:cNvPr id="4" name="Slide Number Placeholder 3">
            <a:extLst>
              <a:ext uri="{FF2B5EF4-FFF2-40B4-BE49-F238E27FC236}">
                <a16:creationId xmlns:a16="http://schemas.microsoft.com/office/drawing/2014/main" id="{85FE1660-2170-6C13-FC06-66D38246D7E8}"/>
              </a:ext>
            </a:extLst>
          </p:cNvPr>
          <p:cNvSpPr>
            <a:spLocks noGrp="1"/>
          </p:cNvSpPr>
          <p:nvPr>
            <p:ph type="sldNum" sz="quarter" idx="5"/>
          </p:nvPr>
        </p:nvSpPr>
        <p:spPr/>
        <p:txBody>
          <a:bodyPr/>
          <a:lstStyle/>
          <a:p>
            <a:fld id="{AD78E4D5-44FA-44FF-8654-171825121FB1}" type="slidenum">
              <a:rPr lang="en-US"/>
              <a:t>21</a:t>
            </a:fld>
            <a:endParaRPr lang="en-US"/>
          </a:p>
        </p:txBody>
      </p:sp>
    </p:spTree>
    <p:extLst>
      <p:ext uri="{BB962C8B-B14F-4D97-AF65-F5344CB8AC3E}">
        <p14:creationId xmlns:p14="http://schemas.microsoft.com/office/powerpoint/2010/main" val="2742866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8F5F4-BCCE-56BA-1855-B8F4BA7F0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9C57A-4044-ACAA-A1E7-CFD3CD04C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8C2CF-5974-31CB-F8C7-8D59FDD6DA86}"/>
              </a:ext>
            </a:extLst>
          </p:cNvPr>
          <p:cNvSpPr>
            <a:spLocks noGrp="1"/>
          </p:cNvSpPr>
          <p:nvPr>
            <p:ph type="body" idx="1"/>
          </p:nvPr>
        </p:nvSpPr>
        <p:spPr/>
        <p:txBody>
          <a:bodyPr/>
          <a:lstStyle/>
          <a:p>
            <a:r>
              <a:rPr lang="en-CA">
                <a:solidFill>
                  <a:srgbClr val="2F2F2F"/>
                </a:solidFill>
                <a:ea typeface="Calibri" panose="020F0502020204030204"/>
                <a:cs typeface="Calibri" panose="020F0502020204030204"/>
              </a:rPr>
              <a:t>Invite participants to consider why this imbalance exists, and how we might change it.</a:t>
            </a:r>
          </a:p>
        </p:txBody>
      </p:sp>
      <p:sp>
        <p:nvSpPr>
          <p:cNvPr id="4" name="Slide Number Placeholder 3">
            <a:extLst>
              <a:ext uri="{FF2B5EF4-FFF2-40B4-BE49-F238E27FC236}">
                <a16:creationId xmlns:a16="http://schemas.microsoft.com/office/drawing/2014/main" id="{3C940E95-2351-DA18-83A8-406D3817065E}"/>
              </a:ext>
            </a:extLst>
          </p:cNvPr>
          <p:cNvSpPr>
            <a:spLocks noGrp="1"/>
          </p:cNvSpPr>
          <p:nvPr>
            <p:ph type="sldNum" sz="quarter" idx="5"/>
          </p:nvPr>
        </p:nvSpPr>
        <p:spPr/>
        <p:txBody>
          <a:bodyPr/>
          <a:lstStyle/>
          <a:p>
            <a:fld id="{AD78E4D5-44FA-44FF-8654-171825121FB1}" type="slidenum">
              <a:rPr lang="en-US"/>
              <a:t>22</a:t>
            </a:fld>
            <a:endParaRPr lang="en-US"/>
          </a:p>
        </p:txBody>
      </p:sp>
    </p:spTree>
    <p:extLst>
      <p:ext uri="{BB962C8B-B14F-4D97-AF65-F5344CB8AC3E}">
        <p14:creationId xmlns:p14="http://schemas.microsoft.com/office/powerpoint/2010/main" val="3856496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a:t>Facilitator script:</a:t>
            </a:r>
            <a:r>
              <a:rPr lang="en-US"/>
              <a:t> "Feeling</a:t>
            </a:r>
            <a:r>
              <a:rPr lang="en-US" sz="1200" b="0" i="0" kern="1200">
                <a:solidFill>
                  <a:schemeClr val="tx1"/>
                </a:solidFill>
                <a:effectLst/>
                <a:latin typeface="+mn-lt"/>
                <a:ea typeface="+mn-ea"/>
                <a:cs typeface="+mn-cs"/>
              </a:rPr>
              <a:t> respected as </a:t>
            </a:r>
            <a:r>
              <a:rPr lang="en-US"/>
              <a:t>an</a:t>
            </a:r>
            <a:r>
              <a:rPr lang="en-US" sz="1200" b="0" i="0" kern="1200">
                <a:solidFill>
                  <a:schemeClr val="tx1"/>
                </a:solidFill>
                <a:effectLst/>
                <a:latin typeface="+mn-lt"/>
                <a:ea typeface="+mn-ea"/>
                <a:cs typeface="+mn-cs"/>
              </a:rPr>
              <a:t> individual with </a:t>
            </a:r>
            <a:r>
              <a:rPr lang="en-US"/>
              <a:t>unique</a:t>
            </a:r>
            <a:r>
              <a:rPr lang="en-US" sz="1200" b="0" i="0" kern="1200">
                <a:solidFill>
                  <a:schemeClr val="tx1"/>
                </a:solidFill>
                <a:effectLst/>
                <a:latin typeface="+mn-lt"/>
                <a:ea typeface="+mn-ea"/>
                <a:cs typeface="+mn-cs"/>
              </a:rPr>
              <a:t> needs is a critical part of positive mental health for everyone, including those experiencing mental illness</a:t>
            </a:r>
            <a:r>
              <a:rPr lang="en-US"/>
              <a:t>."</a:t>
            </a:r>
            <a:r>
              <a:rPr lang="en-US" sz="1200" b="0" i="0" kern="1200">
                <a:solidFill>
                  <a:schemeClr val="tx1"/>
                </a:solidFill>
                <a:effectLst/>
                <a:latin typeface="+mn-lt"/>
                <a:ea typeface="+mn-ea"/>
                <a:cs typeface="+mn-cs"/>
              </a:rPr>
              <a:t> </a:t>
            </a:r>
            <a:endParaRPr lang="en-US">
              <a:ea typeface="+mn-ea"/>
              <a:cs typeface="+mn-cs"/>
            </a:endParaRPr>
          </a:p>
          <a:p>
            <a:endParaRPr lang="en-US">
              <a:ea typeface="Calibri"/>
              <a:cs typeface="Calibri"/>
            </a:endParaRPr>
          </a:p>
          <a:p>
            <a:endParaRPr lang="en-US">
              <a:highlight>
                <a:srgbClr val="FFFFFF"/>
              </a:highlight>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23</a:t>
            </a:fld>
            <a:endParaRPr lang="en-US"/>
          </a:p>
        </p:txBody>
      </p:sp>
    </p:spTree>
    <p:extLst>
      <p:ext uri="{BB962C8B-B14F-4D97-AF65-F5344CB8AC3E}">
        <p14:creationId xmlns:p14="http://schemas.microsoft.com/office/powerpoint/2010/main" val="1017908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0422F-3511-671C-D9DA-2264884FB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569C96-A59A-E738-48C5-7C7739FA2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404FF-FC2A-A93C-C9A1-5C2E78006391}"/>
              </a:ext>
            </a:extLst>
          </p:cNvPr>
          <p:cNvSpPr>
            <a:spLocks noGrp="1"/>
          </p:cNvSpPr>
          <p:nvPr>
            <p:ph type="body" idx="1"/>
          </p:nvPr>
        </p:nvSpPr>
        <p:spPr/>
        <p:txBody>
          <a:bodyPr/>
          <a:lstStyle/>
          <a:p>
            <a:pPr fontAlgn="base"/>
            <a:r>
              <a:rPr lang="en-US" b="1"/>
              <a:t>Facilitator script: </a:t>
            </a:r>
            <a:r>
              <a:rPr lang="en-US"/>
              <a:t>"Schools</a:t>
            </a:r>
            <a:r>
              <a:rPr lang="en-US" sz="1200" b="0" i="0" kern="1200">
                <a:solidFill>
                  <a:schemeClr val="tx1"/>
                </a:solidFill>
                <a:effectLst/>
                <a:latin typeface="+mn-lt"/>
                <a:ea typeface="+mn-ea"/>
                <a:cs typeface="+mn-cs"/>
              </a:rPr>
              <a:t> are an ideal place </a:t>
            </a:r>
            <a:r>
              <a:rPr lang="en-US"/>
              <a:t>to challenge and dismantle mental health </a:t>
            </a:r>
            <a:r>
              <a:rPr lang="en-US" sz="1200" b="0" i="0" kern="1200">
                <a:solidFill>
                  <a:schemeClr val="tx1"/>
                </a:solidFill>
                <a:effectLst/>
                <a:latin typeface="+mn-lt"/>
                <a:ea typeface="+mn-ea"/>
                <a:cs typeface="+mn-cs"/>
              </a:rPr>
              <a:t>stigma. </a:t>
            </a:r>
            <a:r>
              <a:rPr lang="en-US"/>
              <a:t>We're going to review </a:t>
            </a:r>
            <a:r>
              <a:rPr lang="en-US" sz="1200" b="0" i="0" kern="1200">
                <a:solidFill>
                  <a:schemeClr val="tx1"/>
                </a:solidFill>
                <a:effectLst/>
                <a:latin typeface="+mn-lt"/>
                <a:ea typeface="+mn-ea"/>
                <a:cs typeface="+mn-cs"/>
              </a:rPr>
              <a:t>a few tips to help</a:t>
            </a:r>
            <a:r>
              <a:rPr lang="en-US"/>
              <a:t>."</a:t>
            </a:r>
          </a:p>
          <a:p>
            <a:endParaRPr lang="en-US"/>
          </a:p>
          <a:p>
            <a:r>
              <a:rPr lang="en-US"/>
              <a:t>Consider inviting additional ideas from participants as you move through the next few slides, and ideas about </a:t>
            </a:r>
            <a:r>
              <a:rPr lang="en-US" err="1"/>
              <a:t>th</a:t>
            </a:r>
            <a:r>
              <a:rPr lang="en-US"/>
              <a:t>e ways they already contribute.</a:t>
            </a:r>
            <a:r>
              <a:rPr lang="en-US" sz="1200" b="0" i="0" kern="1200">
                <a:solidFill>
                  <a:schemeClr val="tx1"/>
                </a:solidFill>
                <a:effectLst/>
                <a:latin typeface="+mn-lt"/>
                <a:ea typeface="+mn-ea"/>
                <a:cs typeface="+mn-cs"/>
              </a:rPr>
              <a:t>  </a:t>
            </a:r>
            <a:endParaRPr lang="en-US">
              <a:ea typeface="Calibri" panose="020F0502020204030204"/>
              <a:cs typeface="Calibri" panose="020F0502020204030204"/>
            </a:endParaRPr>
          </a:p>
          <a:p>
            <a:pPr rtl="0" fontAlgn="base"/>
            <a:r>
              <a:rPr lang="en-US" sz="1200" b="0" i="0" kern="1200">
                <a:solidFill>
                  <a:schemeClr val="tx1"/>
                </a:solidFill>
                <a:effectLst/>
                <a:latin typeface="+mn-lt"/>
                <a:ea typeface="+mn-ea"/>
                <a:cs typeface="+mn-cs"/>
              </a:rPr>
              <a:t> </a:t>
            </a:r>
            <a:endParaRPr lang="en-US" sz="1200" b="0" i="0" kern="1200">
              <a:solidFill>
                <a:schemeClr val="tx1"/>
              </a:solidFill>
              <a:effectLst/>
              <a:latin typeface="+mn-lt"/>
              <a:ea typeface="Calibri" panose="020F0502020204030204"/>
              <a:cs typeface="Calibri" panose="020F0502020204030204"/>
            </a:endParaRPr>
          </a:p>
          <a:p>
            <a:pPr rtl="0" fontAlgn="base"/>
            <a:endParaRPr lang="en-US" sz="1200" b="0" i="0" kern="1200">
              <a:solidFill>
                <a:schemeClr val="tx1"/>
              </a:solidFill>
              <a:effectLst/>
              <a:latin typeface="+mn-lt"/>
              <a:ea typeface="+mn-ea"/>
              <a:cs typeface="+mn-cs"/>
            </a:endParaRPr>
          </a:p>
          <a:p>
            <a:pPr rtl="0" fontAlgn="base"/>
            <a:endParaRPr lang="en-US" sz="1200" b="0" i="0" kern="1200">
              <a:solidFill>
                <a:schemeClr val="tx1"/>
              </a:solidFill>
              <a:effectLst/>
              <a:latin typeface="+mn-lt"/>
              <a:ea typeface="+mn-ea"/>
              <a:cs typeface="+mn-cs"/>
            </a:endParaRPr>
          </a:p>
          <a:p>
            <a:endParaRPr lang="en-US">
              <a:ea typeface="Calibri"/>
              <a:cs typeface="Calibri"/>
            </a:endParaRPr>
          </a:p>
        </p:txBody>
      </p:sp>
      <p:sp>
        <p:nvSpPr>
          <p:cNvPr id="4" name="Slide Number Placeholder 3">
            <a:extLst>
              <a:ext uri="{FF2B5EF4-FFF2-40B4-BE49-F238E27FC236}">
                <a16:creationId xmlns:a16="http://schemas.microsoft.com/office/drawing/2014/main" id="{A7557C42-E578-83FE-53D0-6907771335B0}"/>
              </a:ext>
            </a:extLst>
          </p:cNvPr>
          <p:cNvSpPr>
            <a:spLocks noGrp="1"/>
          </p:cNvSpPr>
          <p:nvPr>
            <p:ph type="sldNum" sz="quarter" idx="5"/>
          </p:nvPr>
        </p:nvSpPr>
        <p:spPr/>
        <p:txBody>
          <a:bodyPr/>
          <a:lstStyle/>
          <a:p>
            <a:fld id="{AD78E4D5-44FA-44FF-8654-171825121FB1}" type="slidenum">
              <a:rPr lang="en-US"/>
              <a:t>24</a:t>
            </a:fld>
            <a:endParaRPr lang="en-US"/>
          </a:p>
        </p:txBody>
      </p:sp>
    </p:spTree>
    <p:extLst>
      <p:ext uri="{BB962C8B-B14F-4D97-AF65-F5344CB8AC3E}">
        <p14:creationId xmlns:p14="http://schemas.microsoft.com/office/powerpoint/2010/main" val="590459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027B0-2F06-D09E-F219-8449170F7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62714-DE5B-DDA9-D4D4-64CB79084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B884D-00A4-9E53-4F40-097A56D97610}"/>
              </a:ext>
            </a:extLst>
          </p:cNvPr>
          <p:cNvSpPr>
            <a:spLocks noGrp="1"/>
          </p:cNvSpPr>
          <p:nvPr>
            <p:ph type="body" idx="1"/>
          </p:nvPr>
        </p:nvSpPr>
        <p:spPr/>
        <p:txBody>
          <a:bodyPr/>
          <a:lstStyle/>
          <a:p>
            <a:pPr fontAlgn="base"/>
            <a:r>
              <a:rPr lang="en-US" sz="1200" b="0" i="0" kern="1200">
                <a:solidFill>
                  <a:schemeClr val="tx1"/>
                </a:solidFill>
                <a:effectLst/>
                <a:latin typeface="+mn-lt"/>
                <a:ea typeface="+mn-ea"/>
                <a:cs typeface="+mn-cs"/>
              </a:rPr>
              <a:t>Educate yourself about mental health and mental illness.</a:t>
            </a:r>
            <a:endParaRPr lang="en-US"/>
          </a:p>
          <a:p>
            <a:endParaRPr lang="en-US"/>
          </a:p>
          <a:p>
            <a:r>
              <a:rPr lang="en-US"/>
              <a:t>Participants are already educating themselves by engaging in this module. Discuss other ways they can educate themselves, such as by participating in the foundational one-hour course or exploring the SMH-ON website. </a:t>
            </a:r>
            <a:r>
              <a:rPr lang="en-US" sz="1200" b="0" i="0" kern="1200">
                <a:solidFill>
                  <a:schemeClr val="tx1"/>
                </a:solidFill>
                <a:effectLst/>
                <a:latin typeface="+mn-lt"/>
                <a:ea typeface="+mn-ea"/>
                <a:cs typeface="+mn-cs"/>
              </a:rPr>
              <a:t>  </a:t>
            </a:r>
            <a:endParaRPr lang="en-US">
              <a:ea typeface="Calibri"/>
              <a:cs typeface="Calibri"/>
            </a:endParaRPr>
          </a:p>
          <a:p>
            <a:pPr rtl="0" fontAlgn="base"/>
            <a:endParaRPr lang="en-US" sz="1200" b="0" i="0" kern="1200">
              <a:solidFill>
                <a:schemeClr val="tx1"/>
              </a:solidFill>
              <a:effectLst/>
              <a:latin typeface="+mn-lt"/>
              <a:ea typeface="+mn-ea"/>
              <a:cs typeface="+mn-cs"/>
            </a:endParaRPr>
          </a:p>
          <a:p>
            <a:pPr rtl="0" fontAlgn="base"/>
            <a:r>
              <a:rPr lang="en-US"/>
              <a:t>Source</a:t>
            </a:r>
            <a:r>
              <a:rPr lang="en-US" sz="1200" b="0" i="0"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Addressing Stigma | CAMH</a:t>
            </a:r>
            <a:r>
              <a:rPr lang="en-US" sz="1200" b="0" i="0" kern="1200">
                <a:solidFill>
                  <a:schemeClr val="tx1"/>
                </a:solidFill>
                <a:effectLst/>
                <a:latin typeface="+mn-lt"/>
                <a:ea typeface="+mn-ea"/>
                <a:cs typeface="+mn-cs"/>
              </a:rPr>
              <a:t> </a:t>
            </a:r>
            <a:r>
              <a:rPr lang="en-US"/>
              <a:t>(https://www.camh.ca/en/driving-change/addressing-stigma)</a:t>
            </a:r>
            <a:endParaRPr lang="en-US" sz="1200" b="0" i="0" kern="1200">
              <a:solidFill>
                <a:schemeClr val="tx1"/>
              </a:solidFill>
              <a:effectLst/>
              <a:latin typeface="+mn-lt"/>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1A823463-195C-4020-5886-144D4676937A}"/>
              </a:ext>
            </a:extLst>
          </p:cNvPr>
          <p:cNvSpPr>
            <a:spLocks noGrp="1"/>
          </p:cNvSpPr>
          <p:nvPr>
            <p:ph type="sldNum" sz="quarter" idx="5"/>
          </p:nvPr>
        </p:nvSpPr>
        <p:spPr/>
        <p:txBody>
          <a:bodyPr/>
          <a:lstStyle/>
          <a:p>
            <a:fld id="{AD78E4D5-44FA-44FF-8654-171825121FB1}" type="slidenum">
              <a:rPr lang="en-US"/>
              <a:t>25</a:t>
            </a:fld>
            <a:endParaRPr lang="en-US"/>
          </a:p>
        </p:txBody>
      </p:sp>
    </p:spTree>
    <p:extLst>
      <p:ext uri="{BB962C8B-B14F-4D97-AF65-F5344CB8AC3E}">
        <p14:creationId xmlns:p14="http://schemas.microsoft.com/office/powerpoint/2010/main" val="1572987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D432F-4046-1905-6E61-455C5A5F0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E07B7-30C0-BBC1-091F-D9CDDA9BB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2518E-AE88-D673-E06F-C5AA42F8F662}"/>
              </a:ext>
            </a:extLst>
          </p:cNvPr>
          <p:cNvSpPr>
            <a:spLocks noGrp="1"/>
          </p:cNvSpPr>
          <p:nvPr>
            <p:ph type="body" idx="1"/>
          </p:nvPr>
        </p:nvSpPr>
        <p:spPr/>
        <p:txBody>
          <a:bodyPr/>
          <a:lstStyle/>
          <a:p>
            <a:pPr fontAlgn="base"/>
            <a:r>
              <a:rPr lang="en-US" sz="1200" b="0" i="0" kern="1200">
                <a:solidFill>
                  <a:schemeClr val="tx1"/>
                </a:solidFill>
                <a:effectLst/>
                <a:latin typeface="+mn-lt"/>
                <a:ea typeface="+mn-ea"/>
                <a:cs typeface="+mn-cs"/>
              </a:rPr>
              <a:t>Examine your own beliefs, assumptions, biases, attitudes, and </a:t>
            </a:r>
            <a:r>
              <a:rPr lang="en-US" sz="1200" b="0" i="0" kern="1200" err="1">
                <a:solidFill>
                  <a:schemeClr val="tx1"/>
                </a:solidFill>
                <a:effectLst/>
                <a:latin typeface="+mn-lt"/>
                <a:ea typeface="+mn-ea"/>
                <a:cs typeface="+mn-cs"/>
              </a:rPr>
              <a:t>behaviours</a:t>
            </a:r>
            <a:r>
              <a:rPr lang="en-US" sz="1200" b="0" i="0" kern="1200">
                <a:solidFill>
                  <a:schemeClr val="tx1"/>
                </a:solidFill>
                <a:effectLst/>
                <a:latin typeface="+mn-lt"/>
                <a:ea typeface="+mn-ea"/>
                <a:cs typeface="+mn-cs"/>
              </a:rPr>
              <a:t>. These may be influenced by your experiences</a:t>
            </a:r>
            <a:r>
              <a:rPr lang="en-US"/>
              <a:t> and identities</a:t>
            </a:r>
            <a:r>
              <a:rPr lang="en-US" sz="1200" b="0" i="0" kern="1200">
                <a:solidFill>
                  <a:schemeClr val="tx1"/>
                </a:solidFill>
                <a:effectLst/>
                <a:latin typeface="+mn-lt"/>
                <a:ea typeface="+mn-ea"/>
                <a:cs typeface="+mn-cs"/>
              </a:rPr>
              <a:t>, your knowledge or lack of knowledge, or the views of those around you. What have you learned about mental illness? What might you need to unlearn?  </a:t>
            </a:r>
            <a:endParaRPr lang="en-US" sz="1200" b="0" i="0" kern="1200">
              <a:solidFill>
                <a:schemeClr val="tx1"/>
              </a:solidFill>
              <a:effectLst/>
              <a:latin typeface="+mn-lt"/>
              <a:ea typeface="Calibri"/>
              <a:cs typeface="Calibri"/>
            </a:endParaRPr>
          </a:p>
          <a:p>
            <a:endParaRPr lang="en-US" sz="1200" b="0" i="0" kern="1200">
              <a:solidFill>
                <a:schemeClr val="tx1"/>
              </a:solidFill>
              <a:effectLst/>
              <a:latin typeface="+mn-lt"/>
              <a:ea typeface="Calibri"/>
              <a:cs typeface="Calibri"/>
            </a:endParaRPr>
          </a:p>
          <a:p>
            <a:r>
              <a:rPr lang="en-US">
                <a:ea typeface="Calibri"/>
                <a:cs typeface="Calibri"/>
              </a:rPr>
              <a:t>Invite participants to share where they have learned about mental health and mental illness. Has it been through family, friends, media, somewhere else? Where do they go for reliable information? </a:t>
            </a:r>
          </a:p>
          <a:p>
            <a:pPr fontAlgn="base"/>
            <a:endParaRPr lang="en-US"/>
          </a:p>
          <a:p>
            <a:pPr rtl="0" fontAlgn="base"/>
            <a:r>
              <a:rPr lang="en-US"/>
              <a:t>Source</a:t>
            </a:r>
            <a:r>
              <a:rPr lang="en-US" sz="1200" b="0" i="0"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Addressing Stigma | CAMH</a:t>
            </a:r>
            <a:r>
              <a:rPr lang="en-US" sz="1200" b="0" i="0" kern="1200">
                <a:solidFill>
                  <a:schemeClr val="tx1"/>
                </a:solidFill>
                <a:effectLst/>
                <a:latin typeface="+mn-lt"/>
                <a:ea typeface="+mn-ea"/>
                <a:cs typeface="+mn-cs"/>
              </a:rPr>
              <a:t> </a:t>
            </a:r>
            <a:r>
              <a:rPr lang="en-US"/>
              <a:t>(https://www.camh.ca/en/driving-change/addressing-stigma)</a:t>
            </a:r>
            <a:endParaRPr lang="en-US" sz="1200" b="0" i="0" kern="1200">
              <a:solidFill>
                <a:schemeClr val="tx1"/>
              </a:solidFill>
              <a:effectLst/>
              <a:latin typeface="+mn-lt"/>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5F7D2DF1-318A-22A8-EF34-10901B1EA484}"/>
              </a:ext>
            </a:extLst>
          </p:cNvPr>
          <p:cNvSpPr>
            <a:spLocks noGrp="1"/>
          </p:cNvSpPr>
          <p:nvPr>
            <p:ph type="sldNum" sz="quarter" idx="5"/>
          </p:nvPr>
        </p:nvSpPr>
        <p:spPr/>
        <p:txBody>
          <a:bodyPr/>
          <a:lstStyle/>
          <a:p>
            <a:fld id="{AD78E4D5-44FA-44FF-8654-171825121FB1}" type="slidenum">
              <a:rPr lang="en-US"/>
              <a:t>26</a:t>
            </a:fld>
            <a:endParaRPr lang="en-US"/>
          </a:p>
        </p:txBody>
      </p:sp>
    </p:spTree>
    <p:extLst>
      <p:ext uri="{BB962C8B-B14F-4D97-AF65-F5344CB8AC3E}">
        <p14:creationId xmlns:p14="http://schemas.microsoft.com/office/powerpoint/2010/main" val="1130522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0919F-0241-98B4-7ACF-6F88C2ADB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18108-DC5D-ACD5-5A7C-5C3BF9790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3F744-3109-76E1-B82A-62F06C677933}"/>
              </a:ext>
            </a:extLst>
          </p:cNvPr>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Educate others. Pass on reliable information, challenge myths and stereotypes, and correct misunderstandings or assumptions.  </a:t>
            </a:r>
            <a:endParaRPr lang="en-US">
              <a:ea typeface="+mn-ea"/>
              <a:cs typeface="+mn-cs"/>
            </a:endParaRPr>
          </a:p>
          <a:p>
            <a:pPr rtl="0" fontAlgn="base"/>
            <a:endParaRPr lang="en-US" sz="1200" b="0" i="0" kern="1200">
              <a:solidFill>
                <a:schemeClr val="tx1"/>
              </a:solidFill>
              <a:effectLst/>
              <a:latin typeface="+mn-lt"/>
              <a:ea typeface="+mn-ea"/>
              <a:cs typeface="+mn-cs"/>
            </a:endParaRPr>
          </a:p>
          <a:p>
            <a:pPr rtl="0" fontAlgn="base"/>
            <a:r>
              <a:rPr lang="en-US"/>
              <a:t>Source</a:t>
            </a:r>
            <a:r>
              <a:rPr lang="en-US" sz="1200" b="0" i="0"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Addressing Stigma | CAMH</a:t>
            </a:r>
            <a:r>
              <a:rPr lang="en-US" sz="1200" b="0" i="0" kern="1200">
                <a:solidFill>
                  <a:schemeClr val="tx1"/>
                </a:solidFill>
                <a:effectLst/>
                <a:latin typeface="+mn-lt"/>
                <a:ea typeface="+mn-ea"/>
                <a:cs typeface="+mn-cs"/>
              </a:rPr>
              <a:t> </a:t>
            </a:r>
            <a:r>
              <a:rPr lang="en-US"/>
              <a:t>(https://www.camh.ca/en/driving-change/addressing-stigma)</a:t>
            </a:r>
            <a:endParaRPr lang="en-US" sz="1200" b="0" i="0" kern="1200">
              <a:solidFill>
                <a:schemeClr val="tx1"/>
              </a:solidFill>
              <a:effectLst/>
              <a:latin typeface="+mn-lt"/>
              <a:ea typeface="Calibri"/>
              <a:cs typeface="Calibri"/>
            </a:endParaRPr>
          </a:p>
        </p:txBody>
      </p:sp>
      <p:sp>
        <p:nvSpPr>
          <p:cNvPr id="4" name="Slide Number Placeholder 3">
            <a:extLst>
              <a:ext uri="{FF2B5EF4-FFF2-40B4-BE49-F238E27FC236}">
                <a16:creationId xmlns:a16="http://schemas.microsoft.com/office/drawing/2014/main" id="{BF8E2E98-C815-B0D8-0C66-36895DA70DD9}"/>
              </a:ext>
            </a:extLst>
          </p:cNvPr>
          <p:cNvSpPr>
            <a:spLocks noGrp="1"/>
          </p:cNvSpPr>
          <p:nvPr>
            <p:ph type="sldNum" sz="quarter" idx="5"/>
          </p:nvPr>
        </p:nvSpPr>
        <p:spPr/>
        <p:txBody>
          <a:bodyPr/>
          <a:lstStyle/>
          <a:p>
            <a:fld id="{AD78E4D5-44FA-44FF-8654-171825121FB1}" type="slidenum">
              <a:rPr lang="en-US"/>
              <a:t>27</a:t>
            </a:fld>
            <a:endParaRPr lang="en-US"/>
          </a:p>
        </p:txBody>
      </p:sp>
    </p:spTree>
    <p:extLst>
      <p:ext uri="{BB962C8B-B14F-4D97-AF65-F5344CB8AC3E}">
        <p14:creationId xmlns:p14="http://schemas.microsoft.com/office/powerpoint/2010/main" val="53966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2ECD-97C2-274F-0BE2-F8D1C3EC4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4A74F-95AB-C74E-A372-7B3BDD739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56EE2D-311B-EDC7-410A-0EC710EC5B79}"/>
              </a:ext>
            </a:extLst>
          </p:cNvPr>
          <p:cNvSpPr>
            <a:spLocks noGrp="1"/>
          </p:cNvSpPr>
          <p:nvPr>
            <p:ph type="body" idx="1"/>
          </p:nvPr>
        </p:nvSpPr>
        <p:spPr/>
        <p:txBody>
          <a:bodyPr/>
          <a:lstStyle/>
          <a:p>
            <a:pPr fontAlgn="base"/>
            <a:r>
              <a:rPr lang="en-US" sz="1200" b="0" i="0" kern="1200">
                <a:solidFill>
                  <a:schemeClr val="tx1"/>
                </a:solidFill>
                <a:effectLst/>
                <a:latin typeface="+mn-lt"/>
                <a:ea typeface="+mn-ea"/>
                <a:cs typeface="+mn-cs"/>
              </a:rPr>
              <a:t>Create </a:t>
            </a:r>
            <a:r>
              <a:rPr lang="en-US"/>
              <a:t>environments</a:t>
            </a:r>
            <a:r>
              <a:rPr lang="en-US" sz="1200" b="0" i="0" kern="1200">
                <a:solidFill>
                  <a:schemeClr val="tx1"/>
                </a:solidFill>
                <a:effectLst/>
                <a:latin typeface="+mn-lt"/>
                <a:ea typeface="+mn-ea"/>
                <a:cs typeface="+mn-cs"/>
              </a:rPr>
              <a:t> where </a:t>
            </a:r>
            <a:r>
              <a:rPr lang="en-US"/>
              <a:t>mental health is openly discussed</a:t>
            </a:r>
            <a:r>
              <a:rPr lang="en-US" sz="1200" b="0" i="0" kern="1200">
                <a:solidFill>
                  <a:schemeClr val="tx1"/>
                </a:solidFill>
                <a:effectLst/>
                <a:latin typeface="+mn-lt"/>
                <a:ea typeface="+mn-ea"/>
                <a:cs typeface="+mn-cs"/>
              </a:rPr>
              <a:t>. When we create safe spaces for talking about mental health and mental illness and encourage help-seeking, we also create understanding, compassion, and hope. </a:t>
            </a:r>
            <a:endParaRPr lang="en-US">
              <a:ea typeface="+mn-ea"/>
              <a:cs typeface="+mn-cs"/>
            </a:endParaRPr>
          </a:p>
          <a:p>
            <a:pPr rtl="0" fontAlgn="base"/>
            <a:endParaRPr lang="en-US" sz="1200" b="0" i="0" kern="1200">
              <a:solidFill>
                <a:schemeClr val="tx1"/>
              </a:solidFill>
              <a:effectLst/>
              <a:latin typeface="+mn-lt"/>
              <a:ea typeface="+mn-ea"/>
              <a:cs typeface="+mn-cs"/>
            </a:endParaRPr>
          </a:p>
          <a:p>
            <a:r>
              <a:rPr lang="en-US">
                <a:ea typeface="Calibri" panose="020F0502020204030204"/>
                <a:cs typeface="Calibri" panose="020F0502020204030204"/>
              </a:rPr>
              <a:t>Invite ideas as to how we can create comfortable spaces to talk about mental health. What might students need? What might we need as adults?</a:t>
            </a:r>
            <a:endParaRPr lang="en-US"/>
          </a:p>
          <a:p>
            <a:endParaRPr lang="en-US"/>
          </a:p>
          <a:p>
            <a:pPr rtl="0" fontAlgn="base"/>
            <a:r>
              <a:rPr lang="en-US"/>
              <a:t>Source</a:t>
            </a:r>
            <a:r>
              <a:rPr lang="en-US" sz="1200" b="0" i="0"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Addressing Stigma | CAMH</a:t>
            </a:r>
            <a:r>
              <a:rPr lang="en-US" sz="1200" b="0" i="0" kern="1200">
                <a:solidFill>
                  <a:schemeClr val="tx1"/>
                </a:solidFill>
                <a:effectLst/>
                <a:latin typeface="+mn-lt"/>
                <a:ea typeface="+mn-ea"/>
                <a:cs typeface="+mn-cs"/>
              </a:rPr>
              <a:t> </a:t>
            </a:r>
            <a:r>
              <a:rPr lang="en-US"/>
              <a:t>(https://www.camh.ca/en/driving-change/addressing-stigma)</a:t>
            </a:r>
            <a:endParaRPr lang="en-US" sz="1200" b="0" i="0" kern="1200">
              <a:solidFill>
                <a:schemeClr val="tx1"/>
              </a:solidFill>
              <a:effectLst/>
              <a:latin typeface="+mn-lt"/>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74C20A89-F7CC-2BF3-D079-8B9E52C1B5B2}"/>
              </a:ext>
            </a:extLst>
          </p:cNvPr>
          <p:cNvSpPr>
            <a:spLocks noGrp="1"/>
          </p:cNvSpPr>
          <p:nvPr>
            <p:ph type="sldNum" sz="quarter" idx="5"/>
          </p:nvPr>
        </p:nvSpPr>
        <p:spPr/>
        <p:txBody>
          <a:bodyPr/>
          <a:lstStyle/>
          <a:p>
            <a:fld id="{AD78E4D5-44FA-44FF-8654-171825121FB1}" type="slidenum">
              <a:rPr lang="en-US"/>
              <a:t>28</a:t>
            </a:fld>
            <a:endParaRPr lang="en-US"/>
          </a:p>
        </p:txBody>
      </p:sp>
    </p:spTree>
    <p:extLst>
      <p:ext uri="{BB962C8B-B14F-4D97-AF65-F5344CB8AC3E}">
        <p14:creationId xmlns:p14="http://schemas.microsoft.com/office/powerpoint/2010/main" val="1163330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8E6A7-3486-AFC6-B597-85888E42A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77B21-37B8-2E39-2412-DECA80B39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E0CBF8-1D6D-DDAD-291F-4C9ED83D83B4}"/>
              </a:ext>
            </a:extLst>
          </p:cNvPr>
          <p:cNvSpPr>
            <a:spLocks noGrp="1"/>
          </p:cNvSpPr>
          <p:nvPr>
            <p:ph type="body" idx="1"/>
          </p:nvPr>
        </p:nvSpPr>
        <p:spPr/>
        <p:txBody>
          <a:bodyPr/>
          <a:lstStyle/>
          <a:p>
            <a:pPr fontAlgn="base"/>
            <a:r>
              <a:rPr lang="en-US" sz="1200" b="0" i="0" kern="1200">
                <a:solidFill>
                  <a:schemeClr val="tx1"/>
                </a:solidFill>
                <a:effectLst/>
                <a:latin typeface="+mn-lt"/>
                <a:ea typeface="+mn-ea"/>
                <a:cs typeface="+mn-cs"/>
              </a:rPr>
              <a:t>Make thoughtful word choices. </a:t>
            </a:r>
            <a:r>
              <a:rPr lang="en-US" b="0" i="0" kern="1200">
                <a:solidFill>
                  <a:schemeClr val="tx1"/>
                </a:solidFill>
                <a:effectLst/>
                <a:highlight>
                  <a:srgbClr val="FFFFFF"/>
                </a:highlight>
              </a:rPr>
              <a:t>Our</a:t>
            </a:r>
            <a:r>
              <a:rPr lang="en-US">
                <a:highlight>
                  <a:srgbClr val="FFFFFF"/>
                </a:highlight>
              </a:rPr>
              <a:t> language </a:t>
            </a:r>
            <a:r>
              <a:rPr lang="en-US" b="0" i="0" kern="1200">
                <a:solidFill>
                  <a:schemeClr val="tx1"/>
                </a:solidFill>
                <a:effectLst/>
                <a:highlight>
                  <a:srgbClr val="FFFFFF"/>
                </a:highlight>
              </a:rPr>
              <a:t>can contribute to stigma and</a:t>
            </a:r>
            <a:r>
              <a:rPr lang="en-US">
                <a:highlight>
                  <a:srgbClr val="FFFFFF"/>
                </a:highlight>
              </a:rPr>
              <a:t> </a:t>
            </a:r>
            <a:r>
              <a:rPr lang="en-US" b="0" i="0" kern="1200">
                <a:solidFill>
                  <a:schemeClr val="tx1"/>
                </a:solidFill>
                <a:effectLst/>
                <a:highlight>
                  <a:srgbClr val="FFFFFF"/>
                </a:highlight>
              </a:rPr>
              <a:t>cause harm or</a:t>
            </a:r>
            <a:r>
              <a:rPr lang="en-US">
                <a:highlight>
                  <a:srgbClr val="FFFFFF"/>
                </a:highlight>
              </a:rPr>
              <a:t> it </a:t>
            </a:r>
            <a:r>
              <a:rPr lang="en-US" b="0" i="0" kern="1200">
                <a:solidFill>
                  <a:schemeClr val="tx1"/>
                </a:solidFill>
                <a:effectLst/>
                <a:highlight>
                  <a:srgbClr val="FFFFFF"/>
                </a:highlight>
              </a:rPr>
              <a:t>can empower others, create</a:t>
            </a:r>
            <a:r>
              <a:rPr lang="en-US">
                <a:highlight>
                  <a:srgbClr val="FFFFFF"/>
                </a:highlight>
              </a:rPr>
              <a:t> space for sharing </a:t>
            </a:r>
            <a:r>
              <a:rPr lang="en-US" b="0" i="0" kern="1200">
                <a:solidFill>
                  <a:schemeClr val="tx1"/>
                </a:solidFill>
                <a:effectLst/>
                <a:highlight>
                  <a:srgbClr val="FFFFFF"/>
                </a:highlight>
              </a:rPr>
              <a:t>experiences, and</a:t>
            </a:r>
            <a:r>
              <a:rPr lang="en-US">
                <a:highlight>
                  <a:srgbClr val="FFFFFF"/>
                </a:highlight>
              </a:rPr>
              <a:t> encourage help-seeking</a:t>
            </a:r>
            <a:r>
              <a:rPr lang="en-US" b="0" i="0" kern="1200">
                <a:solidFill>
                  <a:schemeClr val="tx1"/>
                </a:solidFill>
                <a:effectLst/>
                <a:highlight>
                  <a:srgbClr val="FFFFFF"/>
                </a:highlight>
              </a:rPr>
              <a:t>. </a:t>
            </a:r>
            <a:endParaRPr lang="en-US">
              <a:highlight>
                <a:srgbClr val="FFFFFF"/>
              </a:highlight>
            </a:endParaRPr>
          </a:p>
          <a:p>
            <a:endParaRPr lang="en-US"/>
          </a:p>
          <a:p>
            <a:r>
              <a:rPr lang="en-US"/>
              <a:t>Reflect: Why do you think there continue to be issues with language around mental health and mental illness (e.g., mental illness diagnoses being used as adjectives)? What might help create more understanding of the harmful impact this can have?</a:t>
            </a:r>
            <a:endParaRPr lang="en-US">
              <a:ea typeface="Calibri"/>
              <a:cs typeface="Calibri"/>
            </a:endParaRPr>
          </a:p>
          <a:p>
            <a:pPr rtl="0" fontAlgn="base"/>
            <a:endParaRPr lang="en-US" sz="1200" b="0" i="0" kern="1200">
              <a:solidFill>
                <a:schemeClr val="tx1"/>
              </a:solidFill>
              <a:effectLst/>
              <a:latin typeface="+mn-lt"/>
              <a:ea typeface="+mn-ea"/>
              <a:cs typeface="+mn-cs"/>
            </a:endParaRPr>
          </a:p>
          <a:p>
            <a:pPr rtl="0" fontAlgn="base"/>
            <a:r>
              <a:rPr lang="en-US"/>
              <a:t>Sources</a:t>
            </a:r>
            <a:r>
              <a:rPr lang="en-US" sz="1200" b="0" i="0"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Addressing Stigma | CAMH</a:t>
            </a:r>
            <a:r>
              <a:rPr lang="en-US" sz="1200" b="0" i="0" kern="1200">
                <a:solidFill>
                  <a:schemeClr val="tx1"/>
                </a:solidFill>
                <a:effectLst/>
                <a:latin typeface="+mn-lt"/>
                <a:ea typeface="+mn-ea"/>
                <a:cs typeface="+mn-cs"/>
              </a:rPr>
              <a:t> </a:t>
            </a:r>
            <a:r>
              <a:rPr lang="en-US"/>
              <a:t>(https://www.camh.ca/en/driving-change/addressing-stigma)</a:t>
            </a:r>
            <a:endParaRPr lang="en-US" sz="1200" b="0" i="0" kern="1200">
              <a:solidFill>
                <a:schemeClr val="tx1"/>
              </a:solidFill>
              <a:effectLst/>
              <a:latin typeface="+mn-lt"/>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8043BB0A-9A90-AA5B-8DFA-84D01725C6C7}"/>
              </a:ext>
            </a:extLst>
          </p:cNvPr>
          <p:cNvSpPr>
            <a:spLocks noGrp="1"/>
          </p:cNvSpPr>
          <p:nvPr>
            <p:ph type="sldNum" sz="quarter" idx="5"/>
          </p:nvPr>
        </p:nvSpPr>
        <p:spPr/>
        <p:txBody>
          <a:bodyPr/>
          <a:lstStyle/>
          <a:p>
            <a:fld id="{AD78E4D5-44FA-44FF-8654-171825121FB1}" type="slidenum">
              <a:rPr lang="en-US"/>
              <a:t>29</a:t>
            </a:fld>
            <a:endParaRPr lang="en-US"/>
          </a:p>
        </p:txBody>
      </p:sp>
    </p:spTree>
    <p:extLst>
      <p:ext uri="{BB962C8B-B14F-4D97-AF65-F5344CB8AC3E}">
        <p14:creationId xmlns:p14="http://schemas.microsoft.com/office/powerpoint/2010/main" val="3711721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3A39-48AF-2052-DF9A-1708327F4A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3C34E-33F7-F8EC-BA42-E5C92B23F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411BF-B99A-688C-2CA9-733D34A477B6}"/>
              </a:ext>
            </a:extLst>
          </p:cNvPr>
          <p:cNvSpPr>
            <a:spLocks noGrp="1"/>
          </p:cNvSpPr>
          <p:nvPr>
            <p:ph type="body" idx="1"/>
          </p:nvPr>
        </p:nvSpPr>
        <p:spPr/>
        <p:txBody>
          <a:bodyPr/>
          <a:lstStyle/>
          <a:p>
            <a:r>
              <a:rPr lang="en-US">
                <a:highlight>
                  <a:srgbClr val="FFFFFF"/>
                </a:highlight>
              </a:rPr>
              <a:t>Centre the preferences </a:t>
            </a:r>
            <a:r>
              <a:rPr lang="en-US" b="0" i="0" kern="1200">
                <a:effectLst/>
                <a:highlight>
                  <a:srgbClr val="FFFFFF"/>
                </a:highlight>
              </a:rPr>
              <a:t>and</a:t>
            </a:r>
            <a:r>
              <a:rPr lang="en-US">
                <a:highlight>
                  <a:srgbClr val="FFFFFF"/>
                </a:highlight>
              </a:rPr>
              <a:t> needs of those experiencing a mental health concern. Remain open and curious about the perspectives of students and/or parents/caregivers. Avoid assumptions about what may support them.</a:t>
            </a:r>
            <a:r>
              <a:rPr lang="en-US" b="0" i="0" kern="1200">
                <a:effectLst/>
                <a:highlight>
                  <a:srgbClr val="FFFFFF"/>
                </a:highlight>
              </a:rPr>
              <a:t> </a:t>
            </a:r>
            <a:endParaRPr lang="en-US" b="0" i="0" kern="1200">
              <a:effectLst/>
              <a:highlight>
                <a:srgbClr val="C6C6C6"/>
              </a:highlight>
            </a:endParaRPr>
          </a:p>
          <a:p>
            <a:endParaRPr lang="en-US">
              <a:highlight>
                <a:srgbClr val="FFFFFF"/>
              </a:highlight>
              <a:ea typeface="Calibri"/>
              <a:cs typeface="Calibri"/>
            </a:endParaRPr>
          </a:p>
          <a:p>
            <a:r>
              <a:rPr lang="en-US">
                <a:solidFill>
                  <a:srgbClr val="333333"/>
                </a:solidFill>
                <a:highlight>
                  <a:srgbClr val="FFFFFF"/>
                </a:highlight>
              </a:rPr>
              <a:t>Sometimes there are assumptions about what a student needs. For example, students are often encouraged to "journal" or engage in other frequently used and promoted strategies like deep breathing. However, this may not feel supportive to every student. Each student is unique, and different strategies will support each of them. The best way to learn about what a student and their parent/caregiver may experience as supportive, is to ask them rather than assuming all people with mental illness are the same. </a:t>
            </a:r>
            <a:endParaRPr lang="en-US">
              <a:solidFill>
                <a:srgbClr val="333333"/>
              </a:solidFill>
              <a:highlight>
                <a:srgbClr val="FFFFFF"/>
              </a:highlight>
              <a:ea typeface="Calibri"/>
              <a:cs typeface="Calibri"/>
            </a:endParaRPr>
          </a:p>
          <a:p>
            <a:endParaRPr lang="en-US">
              <a:solidFill>
                <a:srgbClr val="333333"/>
              </a:solidFill>
              <a:highlight>
                <a:srgbClr val="FFFFFF"/>
              </a:highlight>
              <a:ea typeface="Calibri"/>
              <a:cs typeface="Calibri"/>
            </a:endParaRPr>
          </a:p>
          <a:p>
            <a:r>
              <a:rPr lang="en-US">
                <a:solidFill>
                  <a:srgbClr val="333333"/>
                </a:solidFill>
                <a:highlight>
                  <a:srgbClr val="FFFFFF"/>
                </a:highlight>
                <a:ea typeface="Calibri"/>
                <a:cs typeface="Calibri"/>
              </a:rPr>
              <a:t>Activity idea: invite participants to consider some currently popular strategies they may be encountering (e.g., on social media). Do they find the strategies personally helpful to support their well-being? Are there some they prefer more than others? The same will be true for students. </a:t>
            </a:r>
          </a:p>
        </p:txBody>
      </p:sp>
      <p:sp>
        <p:nvSpPr>
          <p:cNvPr id="4" name="Slide Number Placeholder 3">
            <a:extLst>
              <a:ext uri="{FF2B5EF4-FFF2-40B4-BE49-F238E27FC236}">
                <a16:creationId xmlns:a16="http://schemas.microsoft.com/office/drawing/2014/main" id="{318232F0-0B5E-DB12-0E7A-9BA04535AA93}"/>
              </a:ext>
            </a:extLst>
          </p:cNvPr>
          <p:cNvSpPr>
            <a:spLocks noGrp="1"/>
          </p:cNvSpPr>
          <p:nvPr>
            <p:ph type="sldNum" sz="quarter" idx="5"/>
          </p:nvPr>
        </p:nvSpPr>
        <p:spPr/>
        <p:txBody>
          <a:bodyPr/>
          <a:lstStyle/>
          <a:p>
            <a:fld id="{AD78E4D5-44FA-44FF-8654-171825121FB1}" type="slidenum">
              <a:rPr lang="en-US"/>
              <a:t>30</a:t>
            </a:fld>
            <a:endParaRPr lang="en-US"/>
          </a:p>
        </p:txBody>
      </p:sp>
    </p:spTree>
    <p:extLst>
      <p:ext uri="{BB962C8B-B14F-4D97-AF65-F5344CB8AC3E}">
        <p14:creationId xmlns:p14="http://schemas.microsoft.com/office/powerpoint/2010/main" val="2271951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FE24C-411A-9B6A-12F9-39ABFD44C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7E0BE-3345-7370-8F7C-CAD5BCFA4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B108BA-8FDC-5985-8870-9CB49EDBDACA}"/>
              </a:ext>
            </a:extLst>
          </p:cNvPr>
          <p:cNvSpPr>
            <a:spLocks noGrp="1"/>
          </p:cNvSpPr>
          <p:nvPr>
            <p:ph type="body" idx="1"/>
          </p:nvPr>
        </p:nvSpPr>
        <p:spPr/>
        <p:txBody>
          <a:bodyPr/>
          <a:lstStyle/>
          <a:p>
            <a:pPr rtl="0" fontAlgn="base"/>
            <a:r>
              <a:rPr lang="en-US" sz="1200" b="0" i="0" kern="1200">
                <a:solidFill>
                  <a:schemeClr val="tx1"/>
                </a:solidFill>
                <a:effectLst/>
                <a:highlight>
                  <a:srgbClr val="FFFFFF"/>
                </a:highlight>
                <a:latin typeface="+mn-lt"/>
                <a:ea typeface="+mn-ea"/>
                <a:cs typeface="+mn-cs"/>
              </a:rPr>
              <a:t>Don’t define anyone by the mental illness they might be experiencing. Treat everyone with dignity and respect, offer support and encouragement, and convey a sense of hope. </a:t>
            </a:r>
            <a:endParaRPr lang="en-US">
              <a:highlight>
                <a:srgbClr val="FFFFFF"/>
              </a:highlight>
              <a:ea typeface="+mn-ea"/>
              <a:cs typeface="+mn-cs"/>
            </a:endParaRPr>
          </a:p>
          <a:p>
            <a:pPr rtl="0" fontAlgn="base"/>
            <a:r>
              <a:rPr lang="en-US" sz="1200" b="0" i="0" kern="1200">
                <a:solidFill>
                  <a:schemeClr val="tx1"/>
                </a:solidFill>
                <a:effectLst/>
                <a:highlight>
                  <a:srgbClr val="FFFFFF"/>
                </a:highlight>
                <a:latin typeface="+mn-lt"/>
                <a:ea typeface="+mn-ea"/>
                <a:cs typeface="+mn-cs"/>
              </a:rPr>
              <a:t> </a:t>
            </a:r>
            <a:endParaRPr lang="en-US" sz="1200" b="0" i="0" kern="1200">
              <a:solidFill>
                <a:schemeClr val="tx1"/>
              </a:solidFill>
              <a:effectLst/>
              <a:highlight>
                <a:srgbClr val="FFFFFF"/>
              </a:highlight>
              <a:latin typeface="+mn-lt"/>
              <a:ea typeface="Calibri"/>
              <a:cs typeface="Calibri"/>
            </a:endParaRPr>
          </a:p>
          <a:p>
            <a:r>
              <a:rPr lang="en-US">
                <a:highlight>
                  <a:srgbClr val="FFFFFF"/>
                </a:highlight>
                <a:ea typeface="Calibri"/>
                <a:cs typeface="Calibri"/>
              </a:rPr>
              <a:t>Facilitator script: "</a:t>
            </a:r>
            <a:r>
              <a:rPr lang="en-US">
                <a:highlight>
                  <a:srgbClr val="FFFFFF"/>
                </a:highlight>
              </a:rPr>
              <a:t>Mental illness is a health condition, not a personal choice or character flaw."</a:t>
            </a:r>
          </a:p>
          <a:p>
            <a:endParaRPr lang="en-US">
              <a:highlight>
                <a:srgbClr val="FFFFFF"/>
              </a:highlight>
            </a:endParaRPr>
          </a:p>
          <a:p>
            <a:pPr rtl="0" fontAlgn="base"/>
            <a:r>
              <a:rPr lang="en-US">
                <a:highlight>
                  <a:srgbClr val="FFFFFF"/>
                </a:highlight>
              </a:rPr>
              <a:t>Source</a:t>
            </a:r>
            <a:r>
              <a:rPr lang="en-US" sz="1200" b="0" i="0" kern="1200">
                <a:solidFill>
                  <a:schemeClr val="tx1"/>
                </a:solidFill>
                <a:effectLst/>
                <a:highlight>
                  <a:srgbClr val="FFFFFF"/>
                </a:highlight>
                <a:latin typeface="+mn-lt"/>
                <a:ea typeface="+mn-ea"/>
                <a:cs typeface="+mn-cs"/>
              </a:rPr>
              <a:t>: </a:t>
            </a:r>
            <a:r>
              <a:rPr lang="en-US" sz="1200" b="0" i="0" u="sng" strike="noStrike" kern="1200">
                <a:solidFill>
                  <a:schemeClr val="tx1"/>
                </a:solidFill>
                <a:effectLst/>
                <a:highlight>
                  <a:srgbClr val="FFFFFF"/>
                </a:highlight>
                <a:latin typeface="+mn-lt"/>
                <a:ea typeface="+mn-ea"/>
                <a:cs typeface="+mn-cs"/>
                <a:hlinkClick r:id="rId3"/>
              </a:rPr>
              <a:t>Addressing Stigma | CAMH</a:t>
            </a:r>
            <a:r>
              <a:rPr lang="en-US" sz="1200" b="0" i="0" kern="1200">
                <a:solidFill>
                  <a:schemeClr val="tx1"/>
                </a:solidFill>
                <a:effectLst/>
                <a:highlight>
                  <a:srgbClr val="FFFFFF"/>
                </a:highlight>
                <a:latin typeface="+mn-lt"/>
                <a:ea typeface="+mn-ea"/>
                <a:cs typeface="+mn-cs"/>
              </a:rPr>
              <a:t> </a:t>
            </a:r>
            <a:r>
              <a:rPr lang="en-US">
                <a:highlight>
                  <a:srgbClr val="FFFFFF"/>
                </a:highlight>
              </a:rPr>
              <a:t>(https://www.camh.ca/en/driving-change/addressing-stigma)</a:t>
            </a:r>
            <a:endParaRPr lang="en-US" sz="1200" b="0" i="0" kern="1200">
              <a:solidFill>
                <a:schemeClr val="tx1"/>
              </a:solidFill>
              <a:effectLst/>
              <a:highlight>
                <a:srgbClr val="FFFFFF"/>
              </a:highlight>
              <a:latin typeface="+mn-lt"/>
              <a:ea typeface="Calibri"/>
              <a:cs typeface="Calibri"/>
            </a:endParaRPr>
          </a:p>
          <a:p>
            <a:endParaRPr lang="en-US">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DD1ED59E-BAD2-927B-3C73-5A79AB2F3823}"/>
              </a:ext>
            </a:extLst>
          </p:cNvPr>
          <p:cNvSpPr>
            <a:spLocks noGrp="1"/>
          </p:cNvSpPr>
          <p:nvPr>
            <p:ph type="sldNum" sz="quarter" idx="5"/>
          </p:nvPr>
        </p:nvSpPr>
        <p:spPr/>
        <p:txBody>
          <a:bodyPr/>
          <a:lstStyle/>
          <a:p>
            <a:fld id="{AD78E4D5-44FA-44FF-8654-171825121FB1}" type="slidenum">
              <a:rPr lang="en-US"/>
              <a:t>31</a:t>
            </a:fld>
            <a:endParaRPr lang="en-US"/>
          </a:p>
        </p:txBody>
      </p:sp>
    </p:spTree>
    <p:extLst>
      <p:ext uri="{BB962C8B-B14F-4D97-AF65-F5344CB8AC3E}">
        <p14:creationId xmlns:p14="http://schemas.microsoft.com/office/powerpoint/2010/main" val="2845448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154B5-DB3D-CF1B-C39D-1E78E0ADB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6B41DC-905F-94BE-1CB9-72A2B7FFF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6D2F5-86C9-B4AD-E488-3A0753EFE4F2}"/>
              </a:ext>
            </a:extLst>
          </p:cNvPr>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Use the Canadian Mental Health Association’s STOP criteria to recognize attitudes and actions that support stigma. </a:t>
            </a:r>
            <a:endParaRPr lang="en-US">
              <a:ea typeface="+mn-ea"/>
              <a:cs typeface="+mn-cs"/>
            </a:endParaRPr>
          </a:p>
          <a:p>
            <a:pPr rtl="0" fontAlgn="base"/>
            <a:r>
              <a:rPr lang="en-US" sz="1200" b="0" i="0" kern="1200">
                <a:solidFill>
                  <a:schemeClr val="tx1"/>
                </a:solidFill>
                <a:effectLst/>
                <a:latin typeface="+mn-lt"/>
                <a:ea typeface="+mn-ea"/>
                <a:cs typeface="+mn-cs"/>
              </a:rPr>
              <a:t>Ask yourself if messaging: </a:t>
            </a:r>
          </a:p>
          <a:p>
            <a:pPr marL="285750" indent="-285750">
              <a:buFont typeface="Symbol"/>
              <a:buChar char="•"/>
            </a:pPr>
            <a:r>
              <a:rPr lang="en-US" b="1" i="0" kern="1200">
                <a:solidFill>
                  <a:schemeClr val="tx1"/>
                </a:solidFill>
                <a:effectLst/>
                <a:highlight>
                  <a:srgbClr val="FFFFFF"/>
                </a:highlight>
              </a:rPr>
              <a:t>S</a:t>
            </a:r>
            <a:r>
              <a:rPr lang="en-US" b="0" i="0" kern="1200">
                <a:solidFill>
                  <a:schemeClr val="tx1"/>
                </a:solidFill>
                <a:effectLst/>
                <a:highlight>
                  <a:srgbClr val="FFFFFF"/>
                </a:highlight>
              </a:rPr>
              <a:t>tereotypes</a:t>
            </a:r>
            <a:r>
              <a:rPr lang="en-US">
                <a:highlight>
                  <a:srgbClr val="FFFFFF"/>
                </a:highlight>
              </a:rPr>
              <a:t> </a:t>
            </a:r>
            <a:r>
              <a:rPr lang="en-US" b="0" i="0" kern="1200">
                <a:solidFill>
                  <a:schemeClr val="tx1"/>
                </a:solidFill>
                <a:effectLst/>
                <a:highlight>
                  <a:srgbClr val="FFFFFF"/>
                </a:highlight>
              </a:rPr>
              <a:t>people experiencing mental </a:t>
            </a:r>
            <a:r>
              <a:rPr lang="en-US">
                <a:highlight>
                  <a:srgbClr val="FFFFFF"/>
                </a:highlight>
              </a:rPr>
              <a:t>illness</a:t>
            </a:r>
            <a:r>
              <a:rPr lang="en-US" b="0" i="0" kern="1200">
                <a:solidFill>
                  <a:schemeClr val="tx1"/>
                </a:solidFill>
                <a:effectLst/>
                <a:highlight>
                  <a:srgbClr val="FFFFFF"/>
                </a:highlight>
              </a:rPr>
              <a:t> (assumes</a:t>
            </a:r>
            <a:r>
              <a:rPr lang="en-US">
                <a:highlight>
                  <a:srgbClr val="FFFFFF"/>
                </a:highlight>
              </a:rPr>
              <a:t> people and their experiences </a:t>
            </a:r>
            <a:r>
              <a:rPr lang="en-US" b="0" i="0" kern="1200">
                <a:solidFill>
                  <a:schemeClr val="tx1"/>
                </a:solidFill>
                <a:effectLst/>
                <a:highlight>
                  <a:srgbClr val="FFFFFF"/>
                </a:highlight>
              </a:rPr>
              <a:t>are all alike, rather than individuals</a:t>
            </a:r>
            <a:r>
              <a:rPr lang="en-US">
                <a:highlight>
                  <a:srgbClr val="FFFFFF"/>
                </a:highlight>
              </a:rPr>
              <a:t> with unique stories and lives)</a:t>
            </a:r>
            <a:endParaRPr lang="en-US" b="0" i="0" kern="1200">
              <a:solidFill>
                <a:schemeClr val="tx1"/>
              </a:solidFill>
              <a:effectLst/>
              <a:highlight>
                <a:srgbClr val="FFFFFF"/>
              </a:highlight>
              <a:ea typeface="Calibri"/>
              <a:cs typeface="Calibri"/>
            </a:endParaRPr>
          </a:p>
          <a:p>
            <a:pPr marL="285750" indent="-285750">
              <a:buFont typeface="Symbol"/>
              <a:buChar char="•"/>
            </a:pPr>
            <a:r>
              <a:rPr lang="en-US" b="1" i="0" kern="1200">
                <a:solidFill>
                  <a:schemeClr val="tx1"/>
                </a:solidFill>
                <a:effectLst/>
                <a:highlight>
                  <a:srgbClr val="FFFFFF"/>
                </a:highlight>
              </a:rPr>
              <a:t>T</a:t>
            </a:r>
            <a:r>
              <a:rPr lang="en-US" b="0" i="0" kern="1200">
                <a:solidFill>
                  <a:schemeClr val="tx1"/>
                </a:solidFill>
                <a:effectLst/>
                <a:highlight>
                  <a:srgbClr val="FFFFFF"/>
                </a:highlight>
              </a:rPr>
              <a:t>rivializes or belittles people experiencing mental </a:t>
            </a:r>
            <a:r>
              <a:rPr lang="en-US">
                <a:highlight>
                  <a:srgbClr val="FFFFFF"/>
                </a:highlight>
              </a:rPr>
              <a:t>illness</a:t>
            </a:r>
            <a:r>
              <a:rPr lang="en-US" b="0" i="0" kern="1200">
                <a:solidFill>
                  <a:schemeClr val="tx1"/>
                </a:solidFill>
                <a:effectLst/>
                <a:highlight>
                  <a:srgbClr val="FFFFFF"/>
                </a:highlight>
              </a:rPr>
              <a:t> and/or the </a:t>
            </a:r>
            <a:r>
              <a:rPr lang="en-US">
                <a:highlight>
                  <a:srgbClr val="FFFFFF"/>
                </a:highlight>
              </a:rPr>
              <a:t>illness itself</a:t>
            </a:r>
            <a:endParaRPr lang="en-US" b="0" i="0" kern="1200">
              <a:solidFill>
                <a:schemeClr val="tx1"/>
              </a:solidFill>
              <a:effectLst/>
              <a:highlight>
                <a:srgbClr val="FFFFFF"/>
              </a:highlight>
            </a:endParaRPr>
          </a:p>
          <a:p>
            <a:pPr marL="285750" indent="-285750">
              <a:buFont typeface="Symbol"/>
              <a:buChar char="•"/>
            </a:pPr>
            <a:r>
              <a:rPr lang="en-US" b="1" i="0" kern="1200">
                <a:solidFill>
                  <a:schemeClr val="tx1"/>
                </a:solidFill>
                <a:effectLst/>
                <a:highlight>
                  <a:srgbClr val="FFFFFF"/>
                </a:highlight>
              </a:rPr>
              <a:t>O</a:t>
            </a:r>
            <a:r>
              <a:rPr lang="en-US" b="0" i="0" kern="1200">
                <a:solidFill>
                  <a:schemeClr val="tx1"/>
                </a:solidFill>
                <a:effectLst/>
                <a:highlight>
                  <a:srgbClr val="FFFFFF"/>
                </a:highlight>
              </a:rPr>
              <a:t>ffends people experiencing mental illness</a:t>
            </a:r>
          </a:p>
          <a:p>
            <a:pPr marL="285750" indent="-285750">
              <a:buFont typeface="Symbol"/>
              <a:buChar char="•"/>
            </a:pPr>
            <a:r>
              <a:rPr lang="en-US" b="1" i="0" kern="1200">
                <a:solidFill>
                  <a:schemeClr val="tx1"/>
                </a:solidFill>
                <a:effectLst/>
                <a:highlight>
                  <a:srgbClr val="FFFFFF"/>
                </a:highlight>
              </a:rPr>
              <a:t>P</a:t>
            </a:r>
            <a:r>
              <a:rPr lang="en-US" b="0" i="0" kern="1200">
                <a:solidFill>
                  <a:schemeClr val="tx1"/>
                </a:solidFill>
                <a:effectLst/>
                <a:highlight>
                  <a:srgbClr val="FFFFFF"/>
                </a:highlight>
              </a:rPr>
              <a:t>atronizes people experiencing mental illness (treats </a:t>
            </a:r>
            <a:r>
              <a:rPr lang="en-US">
                <a:highlight>
                  <a:srgbClr val="FFFFFF"/>
                </a:highlight>
              </a:rPr>
              <a:t>individuals with mental illness </a:t>
            </a:r>
            <a:r>
              <a:rPr lang="en-US" b="0" i="0" kern="1200">
                <a:solidFill>
                  <a:schemeClr val="tx1"/>
                </a:solidFill>
                <a:effectLst/>
                <a:highlight>
                  <a:srgbClr val="FFFFFF"/>
                </a:highlight>
              </a:rPr>
              <a:t>as if they are not</a:t>
            </a:r>
            <a:r>
              <a:rPr lang="en-US">
                <a:highlight>
                  <a:srgbClr val="FFFFFF"/>
                </a:highlight>
              </a:rPr>
              <a:t> </a:t>
            </a:r>
            <a:r>
              <a:rPr lang="en-US" b="0" i="0" kern="1200">
                <a:solidFill>
                  <a:schemeClr val="tx1"/>
                </a:solidFill>
                <a:effectLst/>
                <a:highlight>
                  <a:srgbClr val="FFFFFF"/>
                </a:highlight>
              </a:rPr>
              <a:t>as important or worthwhile as other</a:t>
            </a:r>
            <a:r>
              <a:rPr lang="en-US">
                <a:highlight>
                  <a:srgbClr val="FFFFFF"/>
                </a:highlight>
              </a:rPr>
              <a:t> </a:t>
            </a:r>
            <a:r>
              <a:rPr lang="en-US" b="0" i="0" kern="1200">
                <a:solidFill>
                  <a:schemeClr val="tx1"/>
                </a:solidFill>
                <a:effectLst/>
                <a:highlight>
                  <a:srgbClr val="FFFFFF"/>
                </a:highlight>
              </a:rPr>
              <a:t>people</a:t>
            </a:r>
            <a:r>
              <a:rPr lang="en-US">
                <a:highlight>
                  <a:srgbClr val="FFFFFF"/>
                </a:highlight>
              </a:rPr>
              <a:t>)</a:t>
            </a:r>
          </a:p>
          <a:p>
            <a:pPr rtl="0" fontAlgn="base"/>
            <a:r>
              <a:rPr lang="en-US" sz="1200" b="0" i="0" kern="1200">
                <a:solidFill>
                  <a:schemeClr val="tx1"/>
                </a:solidFill>
                <a:effectLst/>
                <a:latin typeface="+mn-lt"/>
                <a:ea typeface="+mn-ea"/>
                <a:cs typeface="+mn-cs"/>
              </a:rPr>
              <a:t> </a:t>
            </a:r>
            <a:endParaRPr lang="en-US" sz="1200" b="0" i="0" kern="1200">
              <a:solidFill>
                <a:schemeClr val="tx1"/>
              </a:solidFill>
              <a:effectLst/>
              <a:latin typeface="+mn-lt"/>
              <a:ea typeface="Calibri"/>
              <a:cs typeface="Calibri"/>
            </a:endParaRPr>
          </a:p>
          <a:p>
            <a:pPr rtl="0" fontAlgn="base"/>
            <a:r>
              <a:rPr lang="en-US"/>
              <a:t>Source</a:t>
            </a:r>
            <a:r>
              <a:rPr lang="en-US" sz="1200" b="0" i="0"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Stigma and Discrimination</a:t>
            </a:r>
            <a:r>
              <a:rPr lang="en-US" sz="1200" b="0" i="0" kern="1200">
                <a:solidFill>
                  <a:schemeClr val="tx1"/>
                </a:solidFill>
                <a:effectLst/>
                <a:latin typeface="+mn-lt"/>
                <a:ea typeface="+mn-ea"/>
                <a:cs typeface="+mn-cs"/>
              </a:rPr>
              <a:t> </a:t>
            </a:r>
            <a:r>
              <a:rPr lang="en-US"/>
              <a:t>(https://ontario.cmha.ca/documents/stigma-and-discrimination/)</a:t>
            </a:r>
            <a:endParaRPr lang="en-US" sz="1200" b="0" i="0" kern="1200">
              <a:solidFill>
                <a:schemeClr val="tx1"/>
              </a:solidFill>
              <a:effectLst/>
              <a:latin typeface="+mn-lt"/>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9B7393C4-14BA-127C-B88B-6AB9E136DB3E}"/>
              </a:ext>
            </a:extLst>
          </p:cNvPr>
          <p:cNvSpPr>
            <a:spLocks noGrp="1"/>
          </p:cNvSpPr>
          <p:nvPr>
            <p:ph type="sldNum" sz="quarter" idx="5"/>
          </p:nvPr>
        </p:nvSpPr>
        <p:spPr/>
        <p:txBody>
          <a:bodyPr/>
          <a:lstStyle/>
          <a:p>
            <a:fld id="{AD78E4D5-44FA-44FF-8654-171825121FB1}" type="slidenum">
              <a:rPr lang="en-US"/>
              <a:t>32</a:t>
            </a:fld>
            <a:endParaRPr lang="en-US"/>
          </a:p>
        </p:txBody>
      </p:sp>
    </p:spTree>
    <p:extLst>
      <p:ext uri="{BB962C8B-B14F-4D97-AF65-F5344CB8AC3E}">
        <p14:creationId xmlns:p14="http://schemas.microsoft.com/office/powerpoint/2010/main" val="480716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CF9EC-B1F5-A22F-2BE6-46608734C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35DE4-01E9-9E99-939C-53947D1E2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2BF3A-F346-131B-6C26-E0752F2D4A39}"/>
              </a:ext>
            </a:extLst>
          </p:cNvPr>
          <p:cNvSpPr>
            <a:spLocks noGrp="1"/>
          </p:cNvSpPr>
          <p:nvPr>
            <p:ph type="body" idx="1"/>
          </p:nvPr>
        </p:nvSpPr>
        <p:spPr/>
        <p:txBody>
          <a:bodyPr/>
          <a:lstStyle/>
          <a:p>
            <a:pPr fontAlgn="base"/>
            <a:r>
              <a:rPr lang="en-US">
                <a:ea typeface="Calibri"/>
                <a:cs typeface="Calibri"/>
              </a:rPr>
              <a:t>Invite a discussion about who might need to know if a student shares a mental health concern. Who might not? Where and when could the information best be shared? </a:t>
            </a:r>
            <a:endParaRPr lang="en-US"/>
          </a:p>
          <a:p>
            <a:endParaRPr lang="en-US">
              <a:ea typeface="Calibri"/>
              <a:cs typeface="Calibri"/>
            </a:endParaRPr>
          </a:p>
          <a:p>
            <a:r>
              <a:rPr lang="en-US" b="1">
                <a:highlight>
                  <a:srgbClr val="FFFFFF"/>
                </a:highlight>
              </a:rPr>
              <a:t>Note: </a:t>
            </a:r>
            <a:r>
              <a:rPr lang="en-US">
                <a:highlight>
                  <a:srgbClr val="FFFFFF"/>
                </a:highlight>
              </a:rPr>
              <a:t>students also often want to know if their parents/caregivers will be informed should they wish to connect with a school mental health professional. </a:t>
            </a:r>
            <a:r>
              <a:rPr lang="en-US">
                <a:solidFill>
                  <a:srgbClr val="242424"/>
                </a:solidFill>
                <a:highlight>
                  <a:srgbClr val="FFFFFF"/>
                </a:highlight>
              </a:rPr>
              <a:t>School boards have developed their own guidance on how referrals for these services are managed. Check in with your board's Mental Health Leader and/or Manager of School Mental Health Professional Services to understand more about the practices in your board and ensure you can provide accurate information to students, should they have concerns.</a:t>
            </a:r>
            <a:endParaRPr lang="en-US">
              <a:solidFill>
                <a:srgbClr val="242424"/>
              </a:solidFill>
              <a:highlight>
                <a:srgbClr val="FFFFFF"/>
              </a:highlight>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B6B15997-9579-C5C5-2835-7247FFAB546C}"/>
              </a:ext>
            </a:extLst>
          </p:cNvPr>
          <p:cNvSpPr>
            <a:spLocks noGrp="1"/>
          </p:cNvSpPr>
          <p:nvPr>
            <p:ph type="sldNum" sz="quarter" idx="5"/>
          </p:nvPr>
        </p:nvSpPr>
        <p:spPr/>
        <p:txBody>
          <a:bodyPr/>
          <a:lstStyle/>
          <a:p>
            <a:fld id="{AD78E4D5-44FA-44FF-8654-171825121FB1}" type="slidenum">
              <a:rPr lang="en-US"/>
              <a:t>33</a:t>
            </a:fld>
            <a:endParaRPr lang="en-US"/>
          </a:p>
        </p:txBody>
      </p:sp>
    </p:spTree>
    <p:extLst>
      <p:ext uri="{BB962C8B-B14F-4D97-AF65-F5344CB8AC3E}">
        <p14:creationId xmlns:p14="http://schemas.microsoft.com/office/powerpoint/2010/main" val="2293457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1A1A1A"/>
                </a:solidFill>
                <a:highlight>
                  <a:srgbClr val="FFFFFF"/>
                </a:highlight>
              </a:rPr>
              <a:t>Facilitator script:</a:t>
            </a:r>
            <a:r>
              <a:rPr lang="en-US">
                <a:solidFill>
                  <a:srgbClr val="1A1A1A"/>
                </a:solidFill>
                <a:highlight>
                  <a:srgbClr val="FFFFFF"/>
                </a:highlight>
              </a:rPr>
              <a:t> "It's important to be thoughtful about how we communicate about mental illnesses. It may be very personal to someone close by.</a:t>
            </a:r>
            <a:r>
              <a:rPr lang="en-US">
                <a:solidFill>
                  <a:srgbClr val="333333"/>
                </a:solidFill>
                <a:highlight>
                  <a:srgbClr val="FFFFFF"/>
                </a:highlight>
              </a:rPr>
              <a:t> If you encounter someone communicating negatively, consider what you would want them to say if they were speaking about you, a friend, or a family member. Then help them change their words or provide an example with your own." </a:t>
            </a:r>
          </a:p>
        </p:txBody>
      </p:sp>
      <p:sp>
        <p:nvSpPr>
          <p:cNvPr id="4" name="Slide Number Placeholder 3"/>
          <p:cNvSpPr>
            <a:spLocks noGrp="1"/>
          </p:cNvSpPr>
          <p:nvPr>
            <p:ph type="sldNum" sz="quarter" idx="5"/>
          </p:nvPr>
        </p:nvSpPr>
        <p:spPr/>
        <p:txBody>
          <a:bodyPr/>
          <a:lstStyle/>
          <a:p>
            <a:fld id="{AD78E4D5-44FA-44FF-8654-171825121FB1}" type="slidenum">
              <a:rPr lang="en-US"/>
              <a:t>34</a:t>
            </a:fld>
            <a:endParaRPr lang="en-US"/>
          </a:p>
        </p:txBody>
      </p:sp>
    </p:spTree>
    <p:extLst>
      <p:ext uri="{BB962C8B-B14F-4D97-AF65-F5344CB8AC3E}">
        <p14:creationId xmlns:p14="http://schemas.microsoft.com/office/powerpoint/2010/main" val="2393010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35</a:t>
            </a:fld>
            <a:endParaRPr lang="en-US"/>
          </a:p>
        </p:txBody>
      </p:sp>
    </p:spTree>
    <p:extLst>
      <p:ext uri="{BB962C8B-B14F-4D97-AF65-F5344CB8AC3E}">
        <p14:creationId xmlns:p14="http://schemas.microsoft.com/office/powerpoint/2010/main" val="1766645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CA">
                <a:hlinkClick r:id="rId3"/>
              </a:rPr>
              <a:t>https://smho-smso.ca/online-resources/is-it-for-me-tips-for-evaluating-online-mental-health-information/</a:t>
            </a:r>
            <a:r>
              <a:rPr lang="en-US"/>
              <a:t> - </a:t>
            </a:r>
            <a:r>
              <a:rPr lang="en-CA">
                <a:solidFill>
                  <a:srgbClr val="2F2F2F"/>
                </a:solidFill>
                <a:highlight>
                  <a:srgbClr val="FFFFFF"/>
                </a:highlight>
              </a:rPr>
              <a:t>A simple tool designed to encourage critical thinking and empower students to make informed decisions as they engage with online mental health content.</a:t>
            </a:r>
            <a:endParaRPr lang="en-CA"/>
          </a:p>
          <a:p>
            <a:pPr>
              <a:lnSpc>
                <a:spcPct val="90000"/>
              </a:lnSpc>
              <a:spcBef>
                <a:spcPts val="1000"/>
              </a:spcBef>
            </a:pPr>
            <a:endParaRPr lang="en-CA"/>
          </a:p>
          <a:p>
            <a:pPr>
              <a:lnSpc>
                <a:spcPct val="90000"/>
              </a:lnSpc>
              <a:spcBef>
                <a:spcPts val="1000"/>
              </a:spcBef>
            </a:pPr>
            <a:r>
              <a:rPr lang="en-CA">
                <a:hlinkClick r:id="rId4"/>
              </a:rPr>
              <a:t>https://smho-smso.ca/mental-health-misinformation-on-social-media/</a:t>
            </a:r>
            <a:r>
              <a:rPr lang="en-CA"/>
              <a:t> - </a:t>
            </a:r>
            <a:r>
              <a:rPr lang="en-CA">
                <a:solidFill>
                  <a:srgbClr val="000000"/>
                </a:solidFill>
              </a:rPr>
              <a:t>Information about how to </a:t>
            </a:r>
            <a:r>
              <a:rPr lang="en-CA">
                <a:solidFill>
                  <a:srgbClr val="2F2F2F"/>
                </a:solidFill>
                <a:highlight>
                  <a:srgbClr val="FFFFFF"/>
                </a:highlight>
              </a:rPr>
              <a:t>spot mental health misinformation, find trusted information, and set healthy boundaries with social media. The information is taken from Episode 2 of </a:t>
            </a:r>
            <a:r>
              <a:rPr lang="en-CA" i="1" u="sng">
                <a:solidFill>
                  <a:srgbClr val="40008D"/>
                </a:solidFill>
                <a:highlight>
                  <a:srgbClr val="FFFFFF"/>
                </a:highlight>
                <a:hlinkClick r:id="rId5">
                  <a:extLst>
                    <a:ext uri="{A12FA001-AC4F-418D-AE19-62706E023703}">
                      <ahyp:hlinkClr xmlns:ahyp="http://schemas.microsoft.com/office/drawing/2018/hyperlinkcolor" val="tx"/>
                    </a:ext>
                  </a:extLst>
                </a:hlinkClick>
              </a:rPr>
              <a:t>Mindful Media: A student take on mental health</a:t>
            </a:r>
            <a:r>
              <a:rPr lang="en-CA">
                <a:solidFill>
                  <a:srgbClr val="40008D"/>
                </a:solidFill>
                <a:highlight>
                  <a:srgbClr val="FFFFFF"/>
                </a:highlight>
              </a:rPr>
              <a:t> (https://</a:t>
            </a:r>
            <a:r>
              <a:rPr lang="en-CA" err="1">
                <a:solidFill>
                  <a:srgbClr val="40008D"/>
                </a:solidFill>
                <a:highlight>
                  <a:srgbClr val="FFFFFF"/>
                </a:highlight>
              </a:rPr>
              <a:t>smho-smso.ca</a:t>
            </a:r>
            <a:r>
              <a:rPr lang="en-CA">
                <a:solidFill>
                  <a:srgbClr val="40008D"/>
                </a:solidFill>
                <a:highlight>
                  <a:srgbClr val="FFFFFF"/>
                </a:highlight>
              </a:rPr>
              <a:t>/navigating-mental-health-and-social-media-a-podcast-series/).</a:t>
            </a:r>
            <a:endParaRPr lang="en-CA" i="1" u="sng">
              <a:solidFill>
                <a:srgbClr val="40008D"/>
              </a:solidFill>
              <a:highlight>
                <a:srgbClr val="FFFFFF"/>
              </a:highlight>
              <a:ea typeface="Calibri"/>
              <a:cs typeface="Calibri"/>
            </a:endParaRPr>
          </a:p>
          <a:p>
            <a:pPr>
              <a:lnSpc>
                <a:spcPct val="90000"/>
              </a:lnSpc>
              <a:spcBef>
                <a:spcPts val="1000"/>
              </a:spcBef>
            </a:pPr>
            <a:endParaRPr lang="en-CA">
              <a:ea typeface="Calibri"/>
              <a:cs typeface="Calibri"/>
            </a:endParaRPr>
          </a:p>
          <a:p>
            <a:pPr>
              <a:lnSpc>
                <a:spcPct val="90000"/>
              </a:lnSpc>
              <a:spcBef>
                <a:spcPts val="1000"/>
              </a:spcBef>
            </a:pPr>
            <a:endParaRPr lang="en-CA">
              <a:ea typeface="Calibri"/>
              <a:cs typeface="Calibri"/>
            </a:endParaRPr>
          </a:p>
          <a:p>
            <a:pPr marL="285750" indent="-285750">
              <a:lnSpc>
                <a:spcPct val="90000"/>
              </a:lnSpc>
              <a:spcBef>
                <a:spcPts val="1000"/>
              </a:spcBef>
              <a:buFont typeface="Arial"/>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4C24436-C5D6-4438-8099-2D286C4C5E01}" type="slidenum">
              <a:rPr lang="en-US"/>
              <a:t>37</a:t>
            </a:fld>
            <a:endParaRPr lang="en-US"/>
          </a:p>
        </p:txBody>
      </p:sp>
    </p:spTree>
    <p:extLst>
      <p:ext uri="{BB962C8B-B14F-4D97-AF65-F5344CB8AC3E}">
        <p14:creationId xmlns:p14="http://schemas.microsoft.com/office/powerpoint/2010/main" val="3641491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https://smho-smso.ca/online-resources/talking-with-parents-and-families-about-mental-health/</a:t>
            </a:r>
            <a:r>
              <a:rPr lang="en-US"/>
              <a:t> </a:t>
            </a:r>
          </a:p>
          <a:p>
            <a:endParaRPr lang="en-US">
              <a:solidFill>
                <a:srgbClr val="000000"/>
              </a:solidFill>
              <a:ea typeface="Calibri"/>
              <a:cs typeface="Calibri"/>
            </a:endParaRPr>
          </a:p>
          <a:p>
            <a:r>
              <a:rPr lang="en-US">
                <a:solidFill>
                  <a:srgbClr val="000000"/>
                </a:solidFill>
                <a:ea typeface="Calibri"/>
                <a:cs typeface="Calibri"/>
              </a:rPr>
              <a:t>The way we communicate with parents and caregivers about concerns can also contribute to stigma or help reduce it. </a:t>
            </a:r>
          </a:p>
          <a:p>
            <a:endParaRPr lang="en-US">
              <a:solidFill>
                <a:srgbClr val="2F2F2F"/>
              </a:solidFill>
              <a:highlight>
                <a:srgbClr val="FFFFFF"/>
              </a:highlight>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AD78E4D5-44FA-44FF-8654-171825121FB1}" type="slidenum">
              <a:rPr lang="en-US"/>
              <a:t>39</a:t>
            </a:fld>
            <a:endParaRPr lang="en-US"/>
          </a:p>
        </p:txBody>
      </p:sp>
    </p:spTree>
    <p:extLst>
      <p:ext uri="{BB962C8B-B14F-4D97-AF65-F5344CB8AC3E}">
        <p14:creationId xmlns:p14="http://schemas.microsoft.com/office/powerpoint/2010/main" val="40150373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Encourage participants to explore </a:t>
            </a:r>
            <a:r>
              <a:rPr lang="en-US">
                <a:hlinkClick r:id="rId3"/>
              </a:rPr>
              <a:t>Intro to MH LIT</a:t>
            </a:r>
            <a:r>
              <a:rPr lang="en-US"/>
              <a:t> (</a:t>
            </a:r>
            <a:r>
              <a:rPr lang="en-CA" sz="1200" u="sng" kern="1200">
                <a:solidFill>
                  <a:schemeClr val="tx1"/>
                </a:solidFill>
                <a:effectLst/>
                <a:latin typeface="+mn-lt"/>
                <a:ea typeface="+mn-ea"/>
                <a:cs typeface="+mn-cs"/>
                <a:hlinkClick r:id="rId3"/>
              </a:rPr>
              <a:t>https://smho-smso.ca/online-resources/intro-to-mh-lit/</a:t>
            </a:r>
            <a:r>
              <a:rPr lang="en-US"/>
              <a:t>) to continue their mental health literacy learning and sharing.</a:t>
            </a: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8E4D5-44FA-44FF-8654-171825121FB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167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Understand the topic">
    <p:spTree>
      <p:nvGrpSpPr>
        <p:cNvPr id="1" name=""/>
        <p:cNvGrpSpPr/>
        <p:nvPr/>
      </p:nvGrpSpPr>
      <p:grpSpPr>
        <a:xfrm>
          <a:off x="0" y="0"/>
          <a:ext cx="0" cy="0"/>
          <a:chOff x="0" y="0"/>
          <a:chExt cx="0" cy="0"/>
        </a:xfrm>
      </p:grpSpPr>
      <p:sp>
        <p:nvSpPr>
          <p:cNvPr id="2" name="Title 1"/>
          <p:cNvSpPr>
            <a:spLocks noGrp="1"/>
          </p:cNvSpPr>
          <p:nvPr>
            <p:ph type="title"/>
          </p:nvPr>
        </p:nvSpPr>
        <p:spPr>
          <a:xfrm>
            <a:off x="354871" y="156117"/>
            <a:ext cx="10515600" cy="1325563"/>
          </a:xfrm>
        </p:spPr>
        <p:txBody>
          <a:bodyPr/>
          <a:lstStyle>
            <a:lvl1pPr>
              <a:defRPr b="1" i="0">
                <a:latin typeface="Poppins SemiBold" pitchFamily="2" charset="77"/>
                <a:cs typeface="Poppins SemiBold" pitchFamily="2" charset="77"/>
              </a:defRPr>
            </a:lvl1pPr>
          </a:lstStyle>
          <a:p>
            <a:r>
              <a:rPr lang="en-US"/>
              <a:t>Click to edit Master title style</a:t>
            </a:r>
          </a:p>
        </p:txBody>
      </p:sp>
      <p:sp>
        <p:nvSpPr>
          <p:cNvPr id="3" name="Content Placeholder 2"/>
          <p:cNvSpPr>
            <a:spLocks noGrp="1"/>
          </p:cNvSpPr>
          <p:nvPr>
            <p:ph idx="1"/>
          </p:nvPr>
        </p:nvSpPr>
        <p:spPr>
          <a:xfrm>
            <a:off x="354871" y="1616617"/>
            <a:ext cx="10515600" cy="3190512"/>
          </a:xfrm>
        </p:spPr>
        <p:txBody>
          <a:bodyPr/>
          <a:lstStyle>
            <a:lvl1pPr>
              <a:defRPr>
                <a:latin typeface="Roboto Medium" panose="02000000000000000000" pitchFamily="2" charset="0"/>
                <a:ea typeface="Roboto Medium" panose="02000000000000000000" pitchFamily="2" charset="0"/>
              </a:defRPr>
            </a:lvl1pPr>
            <a:lvl2pPr>
              <a:defRPr>
                <a:latin typeface="Roboto Medium" panose="02000000000000000000" pitchFamily="2" charset="0"/>
                <a:ea typeface="Roboto Medium" panose="02000000000000000000" pitchFamily="2" charset="0"/>
              </a:defRPr>
            </a:lvl2pPr>
            <a:lvl3pPr>
              <a:defRPr>
                <a:latin typeface="Roboto Medium" panose="02000000000000000000" pitchFamily="2" charset="0"/>
                <a:ea typeface="Roboto Medium" panose="02000000000000000000" pitchFamily="2" charset="0"/>
              </a:defRPr>
            </a:lvl3pPr>
            <a:lvl4pPr>
              <a:defRPr>
                <a:latin typeface="Roboto Medium" panose="02000000000000000000" pitchFamily="2" charset="0"/>
                <a:ea typeface="Roboto Medium" panose="02000000000000000000" pitchFamily="2" charset="0"/>
              </a:defRPr>
            </a:lvl4pPr>
            <a:lvl5pPr>
              <a:defRPr>
                <a:latin typeface="Roboto Medium" panose="02000000000000000000" pitchFamily="2" charset="0"/>
                <a:ea typeface="Roboto Medium"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2D2DEBC0-B23E-3A33-66A0-95D65AAC55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9" name="Picture 8" descr="Icon: Understand the topic.">
            <a:extLst>
              <a:ext uri="{FF2B5EF4-FFF2-40B4-BE49-F238E27FC236}">
                <a16:creationId xmlns:a16="http://schemas.microsoft.com/office/drawing/2014/main" id="{DFCFD5D8-9D94-A480-AFE8-8282E5E1DFCA}"/>
              </a:ext>
            </a:extLst>
          </p:cNvPr>
          <p:cNvPicPr>
            <a:picLocks noChangeAspect="1"/>
          </p:cNvPicPr>
          <p:nvPr userDrawn="1"/>
        </p:nvPicPr>
        <p:blipFill>
          <a:blip r:embed="rId3"/>
          <a:stretch>
            <a:fillRect/>
          </a:stretch>
        </p:blipFill>
        <p:spPr>
          <a:xfrm>
            <a:off x="118842" y="5408983"/>
            <a:ext cx="1296501" cy="1327175"/>
          </a:xfrm>
          <a:prstGeom prst="rect">
            <a:avLst/>
          </a:prstGeom>
        </p:spPr>
      </p:pic>
    </p:spTree>
    <p:extLst>
      <p:ext uri="{BB962C8B-B14F-4D97-AF65-F5344CB8AC3E}">
        <p14:creationId xmlns:p14="http://schemas.microsoft.com/office/powerpoint/2010/main" val="9491384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eflect">
    <p:spTree>
      <p:nvGrpSpPr>
        <p:cNvPr id="1" name=""/>
        <p:cNvGrpSpPr/>
        <p:nvPr/>
      </p:nvGrpSpPr>
      <p:grpSpPr>
        <a:xfrm>
          <a:off x="0" y="0"/>
          <a:ext cx="0" cy="0"/>
          <a:chOff x="0" y="0"/>
          <a:chExt cx="0" cy="0"/>
        </a:xfrm>
      </p:grpSpPr>
      <p:sp>
        <p:nvSpPr>
          <p:cNvPr id="2" name="Title 1"/>
          <p:cNvSpPr>
            <a:spLocks noGrp="1"/>
          </p:cNvSpPr>
          <p:nvPr>
            <p:ph type="title"/>
          </p:nvPr>
        </p:nvSpPr>
        <p:spPr>
          <a:xfrm>
            <a:off x="354871" y="156117"/>
            <a:ext cx="10515600" cy="1325563"/>
          </a:xfrm>
        </p:spPr>
        <p:txBody>
          <a:bodyPr/>
          <a:lstStyle>
            <a:lvl1pPr>
              <a:defRPr b="1" i="0">
                <a:latin typeface="Poppins SemiBold" pitchFamily="2" charset="77"/>
                <a:cs typeface="Poppins SemiBold" pitchFamily="2" charset="77"/>
              </a:defRPr>
            </a:lvl1pPr>
          </a:lstStyle>
          <a:p>
            <a:r>
              <a:rPr lang="en-US"/>
              <a:t>Click to edit Master title style</a:t>
            </a:r>
          </a:p>
        </p:txBody>
      </p:sp>
      <p:sp>
        <p:nvSpPr>
          <p:cNvPr id="3" name="Content Placeholder 2"/>
          <p:cNvSpPr>
            <a:spLocks noGrp="1"/>
          </p:cNvSpPr>
          <p:nvPr>
            <p:ph idx="1"/>
          </p:nvPr>
        </p:nvSpPr>
        <p:spPr>
          <a:xfrm>
            <a:off x="354871" y="1616617"/>
            <a:ext cx="10515600" cy="3190512"/>
          </a:xfrm>
        </p:spPr>
        <p:txBody>
          <a:bodyPr/>
          <a:lstStyle>
            <a:lvl1pPr>
              <a:defRPr>
                <a:latin typeface="Roboto Medium" panose="02000000000000000000" pitchFamily="2" charset="0"/>
                <a:ea typeface="Roboto Medium" panose="02000000000000000000" pitchFamily="2" charset="0"/>
              </a:defRPr>
            </a:lvl1pPr>
            <a:lvl2pPr>
              <a:defRPr>
                <a:latin typeface="Roboto Medium" panose="02000000000000000000" pitchFamily="2" charset="0"/>
                <a:ea typeface="Roboto Medium" panose="02000000000000000000" pitchFamily="2" charset="0"/>
              </a:defRPr>
            </a:lvl2pPr>
            <a:lvl3pPr>
              <a:defRPr>
                <a:latin typeface="Roboto Medium" panose="02000000000000000000" pitchFamily="2" charset="0"/>
                <a:ea typeface="Roboto Medium" panose="02000000000000000000" pitchFamily="2" charset="0"/>
              </a:defRPr>
            </a:lvl3pPr>
            <a:lvl4pPr>
              <a:defRPr>
                <a:latin typeface="Roboto Medium" panose="02000000000000000000" pitchFamily="2" charset="0"/>
                <a:ea typeface="Roboto Medium" panose="02000000000000000000" pitchFamily="2" charset="0"/>
              </a:defRPr>
            </a:lvl4pPr>
            <a:lvl5pPr>
              <a:defRPr>
                <a:latin typeface="Roboto Medium" panose="02000000000000000000" pitchFamily="2" charset="0"/>
                <a:ea typeface="Roboto Medium"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2D2DEBC0-B23E-3A33-66A0-95D65AAC55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9" name="Picture 8">
            <a:extLst>
              <a:ext uri="{FF2B5EF4-FFF2-40B4-BE49-F238E27FC236}">
                <a16:creationId xmlns:a16="http://schemas.microsoft.com/office/drawing/2014/main" id="{DFCFD5D8-9D94-A480-AFE8-8282E5E1DF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2465" y="5478905"/>
            <a:ext cx="1289255" cy="1257253"/>
          </a:xfrm>
          <a:prstGeom prst="rect">
            <a:avLst/>
          </a:prstGeom>
        </p:spPr>
      </p:pic>
    </p:spTree>
    <p:extLst>
      <p:ext uri="{BB962C8B-B14F-4D97-AF65-F5344CB8AC3E}">
        <p14:creationId xmlns:p14="http://schemas.microsoft.com/office/powerpoint/2010/main" val="3539726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Explore strategies">
    <p:spTree>
      <p:nvGrpSpPr>
        <p:cNvPr id="1" name=""/>
        <p:cNvGrpSpPr/>
        <p:nvPr/>
      </p:nvGrpSpPr>
      <p:grpSpPr>
        <a:xfrm>
          <a:off x="0" y="0"/>
          <a:ext cx="0" cy="0"/>
          <a:chOff x="0" y="0"/>
          <a:chExt cx="0" cy="0"/>
        </a:xfrm>
      </p:grpSpPr>
      <p:sp>
        <p:nvSpPr>
          <p:cNvPr id="2" name="Title 1"/>
          <p:cNvSpPr>
            <a:spLocks noGrp="1"/>
          </p:cNvSpPr>
          <p:nvPr>
            <p:ph type="title"/>
          </p:nvPr>
        </p:nvSpPr>
        <p:spPr>
          <a:xfrm>
            <a:off x="354871" y="156117"/>
            <a:ext cx="10515600" cy="1325563"/>
          </a:xfrm>
        </p:spPr>
        <p:txBody>
          <a:bodyPr/>
          <a:lstStyle>
            <a:lvl1pPr>
              <a:defRPr b="1" i="0">
                <a:latin typeface="Poppins SemiBold" pitchFamily="2" charset="77"/>
                <a:cs typeface="Poppins SemiBold" pitchFamily="2" charset="77"/>
              </a:defRPr>
            </a:lvl1pPr>
          </a:lstStyle>
          <a:p>
            <a:r>
              <a:rPr lang="en-US"/>
              <a:t>Click to edit Master title style</a:t>
            </a:r>
          </a:p>
        </p:txBody>
      </p:sp>
      <p:sp>
        <p:nvSpPr>
          <p:cNvPr id="3" name="Content Placeholder 2"/>
          <p:cNvSpPr>
            <a:spLocks noGrp="1"/>
          </p:cNvSpPr>
          <p:nvPr>
            <p:ph idx="1"/>
          </p:nvPr>
        </p:nvSpPr>
        <p:spPr>
          <a:xfrm>
            <a:off x="354871" y="1616617"/>
            <a:ext cx="10515600" cy="3190512"/>
          </a:xfrm>
        </p:spPr>
        <p:txBody>
          <a:bodyPr/>
          <a:lstStyle>
            <a:lvl1pPr>
              <a:defRPr>
                <a:latin typeface="Roboto Medium" panose="02000000000000000000" pitchFamily="2" charset="0"/>
                <a:ea typeface="Roboto Medium" panose="02000000000000000000" pitchFamily="2" charset="0"/>
              </a:defRPr>
            </a:lvl1pPr>
            <a:lvl2pPr>
              <a:defRPr>
                <a:latin typeface="Roboto Medium" panose="02000000000000000000" pitchFamily="2" charset="0"/>
                <a:ea typeface="Roboto Medium" panose="02000000000000000000" pitchFamily="2" charset="0"/>
              </a:defRPr>
            </a:lvl2pPr>
            <a:lvl3pPr>
              <a:defRPr>
                <a:latin typeface="Roboto Medium" panose="02000000000000000000" pitchFamily="2" charset="0"/>
                <a:ea typeface="Roboto Medium" panose="02000000000000000000" pitchFamily="2" charset="0"/>
              </a:defRPr>
            </a:lvl3pPr>
            <a:lvl4pPr>
              <a:defRPr>
                <a:latin typeface="Roboto Medium" panose="02000000000000000000" pitchFamily="2" charset="0"/>
                <a:ea typeface="Roboto Medium" panose="02000000000000000000" pitchFamily="2" charset="0"/>
              </a:defRPr>
            </a:lvl4pPr>
            <a:lvl5pPr>
              <a:defRPr>
                <a:latin typeface="Roboto Medium" panose="02000000000000000000" pitchFamily="2" charset="0"/>
                <a:ea typeface="Roboto Medium"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2D2DEBC0-B23E-3A33-66A0-95D65AAC55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9" name="Picture 8">
            <a:extLst>
              <a:ext uri="{FF2B5EF4-FFF2-40B4-BE49-F238E27FC236}">
                <a16:creationId xmlns:a16="http://schemas.microsoft.com/office/drawing/2014/main" id="{DFCFD5D8-9D94-A480-AFE8-8282E5E1DF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414" y="5527040"/>
            <a:ext cx="1209357" cy="1209118"/>
          </a:xfrm>
          <a:prstGeom prst="rect">
            <a:avLst/>
          </a:prstGeom>
        </p:spPr>
      </p:pic>
    </p:spTree>
    <p:extLst>
      <p:ext uri="{BB962C8B-B14F-4D97-AF65-F5344CB8AC3E}">
        <p14:creationId xmlns:p14="http://schemas.microsoft.com/office/powerpoint/2010/main" val="17695994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Explore strategies">
    <p:spTree>
      <p:nvGrpSpPr>
        <p:cNvPr id="1" name=""/>
        <p:cNvGrpSpPr/>
        <p:nvPr/>
      </p:nvGrpSpPr>
      <p:grpSpPr>
        <a:xfrm>
          <a:off x="0" y="0"/>
          <a:ext cx="0" cy="0"/>
          <a:chOff x="0" y="0"/>
          <a:chExt cx="0" cy="0"/>
        </a:xfrm>
      </p:grpSpPr>
      <p:sp>
        <p:nvSpPr>
          <p:cNvPr id="2" name="Title 1"/>
          <p:cNvSpPr>
            <a:spLocks noGrp="1"/>
          </p:cNvSpPr>
          <p:nvPr>
            <p:ph type="title"/>
          </p:nvPr>
        </p:nvSpPr>
        <p:spPr>
          <a:xfrm>
            <a:off x="354871" y="156117"/>
            <a:ext cx="10515600" cy="1325563"/>
          </a:xfrm>
        </p:spPr>
        <p:txBody>
          <a:bodyPr/>
          <a:lstStyle>
            <a:lvl1pPr>
              <a:defRPr b="1" i="0">
                <a:latin typeface="Poppins SemiBold" pitchFamily="2" charset="77"/>
                <a:cs typeface="Poppins SemiBold" pitchFamily="2" charset="77"/>
              </a:defRPr>
            </a:lvl1pPr>
          </a:lstStyle>
          <a:p>
            <a:r>
              <a:rPr lang="en-US"/>
              <a:t>Click to edit Master title style</a:t>
            </a:r>
          </a:p>
        </p:txBody>
      </p:sp>
      <p:sp>
        <p:nvSpPr>
          <p:cNvPr id="3" name="Content Placeholder 2"/>
          <p:cNvSpPr>
            <a:spLocks noGrp="1"/>
          </p:cNvSpPr>
          <p:nvPr>
            <p:ph idx="1"/>
          </p:nvPr>
        </p:nvSpPr>
        <p:spPr>
          <a:xfrm>
            <a:off x="354871" y="1616617"/>
            <a:ext cx="10515600" cy="3190512"/>
          </a:xfrm>
        </p:spPr>
        <p:txBody>
          <a:bodyPr/>
          <a:lstStyle>
            <a:lvl1pPr>
              <a:defRPr>
                <a:latin typeface="Roboto Medium" panose="02000000000000000000" pitchFamily="2" charset="0"/>
                <a:ea typeface="Roboto Medium" panose="02000000000000000000" pitchFamily="2" charset="0"/>
              </a:defRPr>
            </a:lvl1pPr>
            <a:lvl2pPr>
              <a:defRPr>
                <a:latin typeface="Roboto Medium" panose="02000000000000000000" pitchFamily="2" charset="0"/>
                <a:ea typeface="Roboto Medium" panose="02000000000000000000" pitchFamily="2" charset="0"/>
              </a:defRPr>
            </a:lvl2pPr>
            <a:lvl3pPr>
              <a:defRPr>
                <a:latin typeface="Roboto Medium" panose="02000000000000000000" pitchFamily="2" charset="0"/>
                <a:ea typeface="Roboto Medium" panose="02000000000000000000" pitchFamily="2" charset="0"/>
              </a:defRPr>
            </a:lvl3pPr>
            <a:lvl4pPr>
              <a:defRPr>
                <a:latin typeface="Roboto Medium" panose="02000000000000000000" pitchFamily="2" charset="0"/>
                <a:ea typeface="Roboto Medium" panose="02000000000000000000" pitchFamily="2" charset="0"/>
              </a:defRPr>
            </a:lvl4pPr>
            <a:lvl5pPr>
              <a:defRPr>
                <a:latin typeface="Roboto Medium" panose="02000000000000000000" pitchFamily="2" charset="0"/>
                <a:ea typeface="Roboto Medium"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2D2DEBC0-B23E-3A33-66A0-95D65AAC55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spTree>
    <p:extLst>
      <p:ext uri="{BB962C8B-B14F-4D97-AF65-F5344CB8AC3E}">
        <p14:creationId xmlns:p14="http://schemas.microsoft.com/office/powerpoint/2010/main" val="17269157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28376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SMH-ON">
            <a:extLst>
              <a:ext uri="{FF2B5EF4-FFF2-40B4-BE49-F238E27FC236}">
                <a16:creationId xmlns:a16="http://schemas.microsoft.com/office/drawing/2014/main" id="{689E5774-67A4-C2AD-1E33-C3981482E6CE}"/>
              </a:ext>
            </a:extLst>
          </p:cNvPr>
          <p:cNvPicPr>
            <a:picLocks noChangeAspect="1"/>
          </p:cNvPicPr>
          <p:nvPr userDrawn="1"/>
        </p:nvPicPr>
        <p:blipFill>
          <a:blip r:embed="rId2"/>
          <a:stretch>
            <a:fillRect/>
          </a:stretch>
        </p:blipFill>
        <p:spPr>
          <a:xfrm>
            <a:off x="9626308" y="6269468"/>
            <a:ext cx="2499016" cy="576698"/>
          </a:xfrm>
          <a:prstGeom prst="rect">
            <a:avLst/>
          </a:prstGeom>
        </p:spPr>
      </p:pic>
    </p:spTree>
    <p:extLst>
      <p:ext uri="{BB962C8B-B14F-4D97-AF65-F5344CB8AC3E}">
        <p14:creationId xmlns:p14="http://schemas.microsoft.com/office/powerpoint/2010/main" val="40516615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14758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4793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22124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74502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64211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87770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85549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59873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028157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glish_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93D408-CD2E-AC47-7D2D-11A833FD755E}"/>
              </a:ext>
            </a:extLst>
          </p:cNvPr>
          <p:cNvSpPr/>
          <p:nvPr userDrawn="1"/>
        </p:nvSpPr>
        <p:spPr>
          <a:xfrm>
            <a:off x="0" y="767498"/>
            <a:ext cx="12192000" cy="5332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Picture 4">
            <a:extLst>
              <a:ext uri="{FF2B5EF4-FFF2-40B4-BE49-F238E27FC236}">
                <a16:creationId xmlns:a16="http://schemas.microsoft.com/office/drawing/2014/main" id="{16B703D5-B730-A4D1-56C5-43194DBDC9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8" name="Picture 7" descr="A white text on a black background&#10;&#10;Description automatically generated">
            <a:extLst>
              <a:ext uri="{FF2B5EF4-FFF2-40B4-BE49-F238E27FC236}">
                <a16:creationId xmlns:a16="http://schemas.microsoft.com/office/drawing/2014/main" id="{893ED4FA-924B-08AA-1C77-7547BEAF9B9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6690" y="115301"/>
            <a:ext cx="3535893" cy="453110"/>
          </a:xfrm>
          <a:prstGeom prst="rect">
            <a:avLst/>
          </a:prstGeom>
        </p:spPr>
      </p:pic>
    </p:spTree>
    <p:extLst>
      <p:ext uri="{BB962C8B-B14F-4D97-AF65-F5344CB8AC3E}">
        <p14:creationId xmlns:p14="http://schemas.microsoft.com/office/powerpoint/2010/main" val="2110150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English_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93D408-CD2E-AC47-7D2D-11A833FD755E}"/>
              </a:ext>
            </a:extLst>
          </p:cNvPr>
          <p:cNvSpPr/>
          <p:nvPr userDrawn="1"/>
        </p:nvSpPr>
        <p:spPr>
          <a:xfrm>
            <a:off x="0" y="767498"/>
            <a:ext cx="12192000" cy="6115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Picture 4">
            <a:extLst>
              <a:ext uri="{FF2B5EF4-FFF2-40B4-BE49-F238E27FC236}">
                <a16:creationId xmlns:a16="http://schemas.microsoft.com/office/drawing/2014/main" id="{16B703D5-B730-A4D1-56C5-43194DBDC9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8" name="Picture 7" descr="A white text on a black background&#10;&#10;Description automatically generated">
            <a:extLst>
              <a:ext uri="{FF2B5EF4-FFF2-40B4-BE49-F238E27FC236}">
                <a16:creationId xmlns:a16="http://schemas.microsoft.com/office/drawing/2014/main" id="{893ED4FA-924B-08AA-1C77-7547BEAF9B9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36690" y="115301"/>
            <a:ext cx="3535893" cy="453110"/>
          </a:xfrm>
          <a:prstGeom prst="rect">
            <a:avLst/>
          </a:prstGeom>
        </p:spPr>
      </p:pic>
      <p:sp>
        <p:nvSpPr>
          <p:cNvPr id="9" name="Slide Number Placeholder 8">
            <a:extLst>
              <a:ext uri="{FF2B5EF4-FFF2-40B4-BE49-F238E27FC236}">
                <a16:creationId xmlns:a16="http://schemas.microsoft.com/office/drawing/2014/main" id="{CEBDCC1F-EC37-5AD9-857F-758526F8045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26EA51-0EBD-40EE-A7FC-BFF2253F8DCF}" type="slidenum">
              <a:rPr kumimoji="0" lang="fr-CA" sz="1000" b="0" i="0" u="none" strike="noStrike" kern="1200" cap="none" spc="0" normalizeH="0" baseline="0" noProof="0" smtClean="0">
                <a:ln>
                  <a:noFill/>
                </a:ln>
                <a:solidFill>
                  <a:prstClr val="black">
                    <a:tint val="82000"/>
                  </a:prstClr>
                </a:solidFill>
                <a:effectLst/>
                <a:uLnTx/>
                <a:uFillTx/>
                <a:latin typeface="Roboto Medium" panose="02000000000000000000" pitchFamily="2" charset="0"/>
                <a:ea typeface="Roboto Medium" panose="02000000000000000000" pitchFamily="2"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r-CA" sz="1000" b="0" i="0" u="none" strike="noStrike" kern="1200" cap="none" spc="0" normalizeH="0" baseline="0" noProof="0">
              <a:ln>
                <a:noFill/>
              </a:ln>
              <a:solidFill>
                <a:prstClr val="black">
                  <a:tint val="82000"/>
                </a:prstClr>
              </a:solidFill>
              <a:effectLst/>
              <a:uLnTx/>
              <a:uFillTx/>
              <a:latin typeface="Roboto Medium" panose="02000000000000000000" pitchFamily="2" charset="0"/>
              <a:ea typeface="Roboto Medium" panose="02000000000000000000" pitchFamily="2" charset="0"/>
              <a:cs typeface="+mn-cs"/>
            </a:endParaRPr>
          </a:p>
        </p:txBody>
      </p:sp>
    </p:spTree>
    <p:extLst>
      <p:ext uri="{BB962C8B-B14F-4D97-AF65-F5344CB8AC3E}">
        <p14:creationId xmlns:p14="http://schemas.microsoft.com/office/powerpoint/2010/main" val="1577789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FEF15A40-379D-971C-BF3B-C8369779723D}"/>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88"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xStyles>
    <p:title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Medium" panose="02000000000000000000" pitchFamily="2" charset="0"/>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Medium" panose="02000000000000000000" pitchFamily="2" charset="0"/>
          <a:ea typeface="Roboto Medium"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Medium" panose="02000000000000000000" pitchFamily="2" charset="0"/>
          <a:ea typeface="Roboto Medium"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Medium" panose="02000000000000000000" pitchFamily="2" charset="0"/>
          <a:ea typeface="Roboto Medium"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58388817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hyperlink" Target="https://smho-smso.ca/online-resources/intro-to-mh-li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oEoBwTg-VIM?feature=oembed" TargetMode="Externa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smho-smso.ca/mental-health-misinformation-on-social-media/" TargetMode="External"/><Relationship Id="rId7"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hyperlink" Target="https://smho-smso.ca/online-resources/is-it-for-me-tips-for-evaluating-online-mental-health-information/" TargetMode="External"/><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16.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title" idx="4294967295"/>
          </p:nvPr>
        </p:nvSpPr>
        <p:spPr>
          <a:xfrm>
            <a:off x="1397000" y="2708124"/>
            <a:ext cx="9398000" cy="27146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u="none" strike="noStrike" kern="1200" cap="none" spc="0" normalizeH="0" baseline="0" noProof="0" dirty="0">
                <a:ln>
                  <a:noFill/>
                </a:ln>
                <a:solidFill>
                  <a:schemeClr val="tx2">
                    <a:lumMod val="76000"/>
                    <a:lumOff val="24000"/>
                  </a:schemeClr>
                </a:solidFill>
                <a:effectLst/>
                <a:uLnTx/>
                <a:uFillTx/>
                <a:latin typeface="Century Gothic" panose="020B0502020202020204" pitchFamily="34" charset="0"/>
                <a:ea typeface="+mn-ea"/>
                <a:cs typeface="Poppins SemiBold"/>
              </a:rPr>
              <a:t>Expansion module:</a:t>
            </a:r>
            <a:endParaRPr lang="en-US" u="none" strike="noStrike" kern="1200" cap="none" spc="0" normalizeH="0" baseline="0" noProof="0" dirty="0">
              <a:ln>
                <a:noFill/>
              </a:ln>
              <a:solidFill>
                <a:schemeClr val="tx2">
                  <a:lumMod val="76000"/>
                  <a:lumOff val="24000"/>
                </a:schemeClr>
              </a:solidFill>
              <a:effectLst/>
              <a:uLnTx/>
              <a:uFillTx/>
              <a:latin typeface="Century Gothic" panose="020B0502020202020204" pitchFamily="34" charset="0"/>
              <a:ea typeface="+mn-ea"/>
              <a:cs typeface="Poppins SemiBold"/>
            </a:endParaRPr>
          </a:p>
          <a:p>
            <a:pPr algn="ctr">
              <a:lnSpc>
                <a:spcPct val="110000"/>
              </a:lnSpc>
              <a:spcBef>
                <a:spcPts val="1000"/>
              </a:spcBef>
              <a:defRPr/>
            </a:pPr>
            <a:r>
              <a:rPr lang="en-US" b="0" dirty="0">
                <a:solidFill>
                  <a:schemeClr val="tx2">
                    <a:lumMod val="76000"/>
                    <a:lumOff val="24000"/>
                  </a:schemeClr>
                </a:solidFill>
                <a:latin typeface="Century Gothic" panose="020B0502020202020204" pitchFamily="34" charset="0"/>
                <a:ea typeface="+mn-ea"/>
                <a:cs typeface="Poppins Medium" pitchFamily="2" charset="77"/>
              </a:rPr>
              <a:t>How can school staff help address stigma?</a:t>
            </a:r>
            <a:endParaRPr lang="en-US" b="0" u="none" strike="noStrike" kern="1200" cap="none" spc="0" normalizeH="0" baseline="0" noProof="0" dirty="0">
              <a:ln>
                <a:noFill/>
              </a:ln>
              <a:solidFill>
                <a:schemeClr val="tx2">
                  <a:lumMod val="76000"/>
                  <a:lumOff val="24000"/>
                </a:schemeClr>
              </a:solidFill>
              <a:effectLst/>
              <a:uLnTx/>
              <a:uFillTx/>
              <a:latin typeface="Century Gothic" panose="020B0502020202020204" pitchFamily="34" charset="0"/>
              <a:ea typeface="+mn-ea"/>
              <a:cs typeface="Poppins Medium" pitchFamily="2" charset="77"/>
            </a:endParaRPr>
          </a:p>
        </p:txBody>
      </p:sp>
      <p:pic>
        <p:nvPicPr>
          <p:cNvPr id="4" name="Picture 3" descr="SMH-ON Intro to MH LIT logo.">
            <a:extLst>
              <a:ext uri="{FF2B5EF4-FFF2-40B4-BE49-F238E27FC236}">
                <a16:creationId xmlns:a16="http://schemas.microsoft.com/office/drawing/2014/main" id="{5994A53D-BEF9-AA34-14AD-B2E54E84C0C2}"/>
              </a:ext>
            </a:extLst>
          </p:cNvPr>
          <p:cNvPicPr>
            <a:picLocks noChangeAspect="1"/>
          </p:cNvPicPr>
          <p:nvPr/>
        </p:nvPicPr>
        <p:blipFill>
          <a:blip r:embed="rId3"/>
          <a:stretch>
            <a:fillRect/>
          </a:stretch>
        </p:blipFill>
        <p:spPr>
          <a:xfrm>
            <a:off x="542116" y="337419"/>
            <a:ext cx="4752974" cy="1644894"/>
          </a:xfrm>
          <a:prstGeom prst="rect">
            <a:avLst/>
          </a:prstGeom>
        </p:spPr>
      </p:pic>
    </p:spTree>
    <p:extLst>
      <p:ext uri="{BB962C8B-B14F-4D97-AF65-F5344CB8AC3E}">
        <p14:creationId xmlns:p14="http://schemas.microsoft.com/office/powerpoint/2010/main" val="1017272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AD7"/>
        </a:solidFill>
        <a:effectLst/>
      </p:bgPr>
    </p:bg>
    <p:spTree>
      <p:nvGrpSpPr>
        <p:cNvPr id="1" name="">
          <a:extLst>
            <a:ext uri="{FF2B5EF4-FFF2-40B4-BE49-F238E27FC236}">
              <a16:creationId xmlns:a16="http://schemas.microsoft.com/office/drawing/2014/main" id="{6BDEBA6F-3F71-D37E-B086-57B1B6E94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5ED5E-842A-E272-01DF-AC31C90C9312}"/>
              </a:ext>
            </a:extLst>
          </p:cNvPr>
          <p:cNvSpPr>
            <a:spLocks noGrp="1"/>
          </p:cNvSpPr>
          <p:nvPr>
            <p:ph type="title"/>
          </p:nvPr>
        </p:nvSpPr>
        <p:spPr>
          <a:xfrm>
            <a:off x="1183342" y="-108604"/>
            <a:ext cx="9485434" cy="1325563"/>
          </a:xfrm>
        </p:spPr>
        <p:txBody>
          <a:bodyPr/>
          <a:lstStyle/>
          <a:p>
            <a:r>
              <a:rPr lang="en-CA" dirty="0">
                <a:latin typeface="Century Gothic" panose="020B0502020202020204" pitchFamily="34" charset="0"/>
                <a:cs typeface="Poppins SemiBold"/>
              </a:rPr>
              <a:t>Notes for facilitation </a:t>
            </a:r>
            <a:r>
              <a:rPr lang="en-CA" dirty="0">
                <a:solidFill>
                  <a:srgbClr val="FCFAD7"/>
                </a:solidFill>
                <a:latin typeface="Century Gothic" panose="020B0502020202020204" pitchFamily="34" charset="0"/>
                <a:cs typeface="Poppins SemiBold"/>
              </a:rPr>
              <a:t>2</a:t>
            </a:r>
            <a:endParaRPr lang="en-US" dirty="0">
              <a:solidFill>
                <a:srgbClr val="FCFAD7"/>
              </a:solidFill>
              <a:latin typeface="Century Gothic" panose="020B0502020202020204" pitchFamily="34" charset="0"/>
              <a:cs typeface="Poppins SemiBold"/>
            </a:endParaRPr>
          </a:p>
        </p:txBody>
      </p:sp>
      <p:pic>
        <p:nvPicPr>
          <p:cNvPr id="5" name="Picture 4" descr="pencil">
            <a:extLst>
              <a:ext uri="{FF2B5EF4-FFF2-40B4-BE49-F238E27FC236}">
                <a16:creationId xmlns:a16="http://schemas.microsoft.com/office/drawing/2014/main" id="{A6792B49-8656-A139-47B6-A1880F5CB05D}"/>
              </a:ext>
            </a:extLst>
          </p:cNvPr>
          <p:cNvPicPr>
            <a:picLocks noChangeAspect="1"/>
          </p:cNvPicPr>
          <p:nvPr/>
        </p:nvPicPr>
        <p:blipFill>
          <a:blip r:embed="rId3"/>
          <a:stretch>
            <a:fillRect/>
          </a:stretch>
        </p:blipFill>
        <p:spPr>
          <a:xfrm flipH="1">
            <a:off x="260688" y="225425"/>
            <a:ext cx="580350" cy="649846"/>
          </a:xfrm>
          <a:prstGeom prst="rect">
            <a:avLst/>
          </a:prstGeom>
          <a:ln>
            <a:noFill/>
          </a:ln>
        </p:spPr>
      </p:pic>
      <p:sp>
        <p:nvSpPr>
          <p:cNvPr id="7" name="Content Placeholder 2">
            <a:extLst>
              <a:ext uri="{FF2B5EF4-FFF2-40B4-BE49-F238E27FC236}">
                <a16:creationId xmlns:a16="http://schemas.microsoft.com/office/drawing/2014/main" id="{66281D7D-28A0-F7D7-A749-E6046341CEB8}"/>
              </a:ext>
            </a:extLst>
          </p:cNvPr>
          <p:cNvSpPr txBox="1">
            <a:spLocks/>
          </p:cNvSpPr>
          <p:nvPr/>
        </p:nvSpPr>
        <p:spPr>
          <a:xfrm>
            <a:off x="466164" y="1216959"/>
            <a:ext cx="11017624" cy="4876500"/>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Medium"/>
                <a:cs typeface="Arial" panose="020B0604020202020204" pitchFamily="34" charset="0"/>
              </a:rPr>
              <a:t>This slide deck contains information to complement</a:t>
            </a:r>
            <a:r>
              <a:rPr kumimoji="0" lang="en-US" sz="2400" b="1" i="0" u="none" strike="noStrike" kern="1200" cap="none" spc="0" normalizeH="0" baseline="0" noProof="0" dirty="0">
                <a:ln>
                  <a:noFill/>
                </a:ln>
                <a:solidFill>
                  <a:srgbClr val="7030A0"/>
                </a:solidFill>
                <a:effectLst/>
                <a:uLnTx/>
                <a:uFillTx/>
                <a:latin typeface="Arial" panose="020B0604020202020204" pitchFamily="34" charset="0"/>
                <a:ea typeface="Roboto Medium"/>
                <a:cs typeface="Arial" panose="020B0604020202020204" pitchFamily="34" charset="0"/>
              </a:rPr>
              <a:t> </a:t>
            </a:r>
            <a:r>
              <a:rPr kumimoji="0" lang="en-US" sz="2400" b="1" i="0" u="none" strike="noStrike" kern="1200" cap="none" spc="0" normalizeH="0" baseline="0" noProof="0" dirty="0">
                <a:ln>
                  <a:noFill/>
                </a:ln>
                <a:solidFill>
                  <a:srgbClr val="7030A0"/>
                </a:solidFill>
                <a:effectLst/>
                <a:uLnTx/>
                <a:uFillTx/>
                <a:latin typeface="Arial" panose="020B0604020202020204" pitchFamily="34" charset="0"/>
                <a:ea typeface="Roboto Black"/>
                <a:cs typeface="Arial" panose="020B0604020202020204" pitchFamily="34" charset="0"/>
                <a:hlinkClick r:id="rId4">
                  <a:extLst>
                    <a:ext uri="{A12FA001-AC4F-418D-AE19-62706E023703}">
                      <ahyp:hlinkClr xmlns:ahyp="http://schemas.microsoft.com/office/drawing/2018/hyperlinkcolor" val="tx"/>
                    </a:ext>
                  </a:extLst>
                </a:hlinkClick>
              </a:rPr>
              <a:t>Intro to MH LIT</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Medium"/>
                <a:cs typeface="Arial" panose="020B0604020202020204" pitchFamily="34" charset="0"/>
              </a:rPr>
              <a:t>, a one-hour mental health literacy course for educators. This slide deck offers related content in a format that may be offered at staff meetings or other professional learning opportunities. </a:t>
            </a:r>
            <a:endPar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Medium"/>
                <a:cs typeface="Arial" panose="020B0604020202020204" pitchFamily="34" charset="0"/>
              </a:rPr>
              <a:t>Adjust the slides to meet your needs. They can be edited/reordered. Consider which optional extensions are relevant or fit within your allotted timeframe.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Medium"/>
                <a:cs typeface="Arial" panose="020B0604020202020204" pitchFamily="34" charset="0"/>
              </a:rPr>
              <a:t>Consider supplementing the materials with additional activities/information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Black"/>
                <a:cs typeface="Arial" panose="020B0604020202020204" pitchFamily="34" charset="0"/>
              </a:rPr>
              <a:t>specific to your region and board</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Medium"/>
                <a:cs typeface="Arial" panose="020B0604020202020204" pitchFamily="34" charset="0"/>
              </a:rPr>
              <a:t> (e.g., local mental health programs or educational opportunities, etc.).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Roboto Medium"/>
                <a:cs typeface="Arial" panose="020B0604020202020204" pitchFamily="34" charset="0"/>
              </a:rPr>
              <a:t>Consider inviting staff to complete the online course. It's free, self-paced, and a certificate is provided upon completion. </a:t>
            </a:r>
          </a:p>
        </p:txBody>
      </p:sp>
    </p:spTree>
    <p:extLst>
      <p:ext uri="{BB962C8B-B14F-4D97-AF65-F5344CB8AC3E}">
        <p14:creationId xmlns:p14="http://schemas.microsoft.com/office/powerpoint/2010/main" val="575003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A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9A73EC-296D-0717-7CD3-08B7679A1289}"/>
              </a:ext>
              <a:ext uri="{C183D7F6-B498-43B3-948B-1728B52AA6E4}">
                <adec:decorative xmlns:adec="http://schemas.microsoft.com/office/drawing/2017/decorative" val="1"/>
              </a:ext>
            </a:extLst>
          </p:cNvPr>
          <p:cNvSpPr/>
          <p:nvPr/>
        </p:nvSpPr>
        <p:spPr>
          <a:xfrm>
            <a:off x="0" y="4966618"/>
            <a:ext cx="12192000" cy="1694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BE5674B-1551-4F71-5426-1655A99E528B}"/>
              </a:ext>
            </a:extLst>
          </p:cNvPr>
          <p:cNvSpPr>
            <a:spLocks noGrp="1"/>
          </p:cNvSpPr>
          <p:nvPr>
            <p:ph type="title"/>
          </p:nvPr>
        </p:nvSpPr>
        <p:spPr>
          <a:xfrm>
            <a:off x="1183342" y="-134470"/>
            <a:ext cx="9485434" cy="1325563"/>
          </a:xfrm>
        </p:spPr>
        <p:txBody>
          <a:bodyPr/>
          <a:lstStyle/>
          <a:p>
            <a:r>
              <a:rPr lang="en-CA" dirty="0">
                <a:latin typeface="Century Gothic" panose="020B0502020202020204" pitchFamily="34" charset="0"/>
                <a:cs typeface="Poppins SemiBold"/>
              </a:rPr>
              <a:t>Notes for facilitation </a:t>
            </a:r>
            <a:r>
              <a:rPr lang="en-CA" dirty="0">
                <a:solidFill>
                  <a:srgbClr val="FDFAD7"/>
                </a:solidFill>
                <a:latin typeface="Century Gothic" panose="020B0502020202020204" pitchFamily="34" charset="0"/>
                <a:cs typeface="Poppins SemiBold"/>
              </a:rPr>
              <a:t>22</a:t>
            </a:r>
            <a:endParaRPr lang="en-US" dirty="0">
              <a:solidFill>
                <a:srgbClr val="FDFAD7"/>
              </a:solidFill>
              <a:latin typeface="Century Gothic" panose="020B0502020202020204" pitchFamily="34" charset="0"/>
              <a:cs typeface="Poppins SemiBold"/>
            </a:endParaRPr>
          </a:p>
        </p:txBody>
      </p:sp>
      <p:pic>
        <p:nvPicPr>
          <p:cNvPr id="5" name="Picture 4" descr="pencil">
            <a:extLst>
              <a:ext uri="{FF2B5EF4-FFF2-40B4-BE49-F238E27FC236}">
                <a16:creationId xmlns:a16="http://schemas.microsoft.com/office/drawing/2014/main" id="{4AAA3162-93A1-549C-B7A3-DD0729662ACA}"/>
              </a:ext>
            </a:extLst>
          </p:cNvPr>
          <p:cNvPicPr>
            <a:picLocks noChangeAspect="1"/>
          </p:cNvPicPr>
          <p:nvPr/>
        </p:nvPicPr>
        <p:blipFill>
          <a:blip r:embed="rId3"/>
          <a:stretch>
            <a:fillRect/>
          </a:stretch>
        </p:blipFill>
        <p:spPr>
          <a:xfrm flipH="1">
            <a:off x="260688" y="225425"/>
            <a:ext cx="580350" cy="649846"/>
          </a:xfrm>
          <a:prstGeom prst="rect">
            <a:avLst/>
          </a:prstGeom>
          <a:ln>
            <a:noFill/>
          </a:ln>
        </p:spPr>
      </p:pic>
      <p:sp>
        <p:nvSpPr>
          <p:cNvPr id="10" name="Content Placeholder 9">
            <a:extLst>
              <a:ext uri="{FF2B5EF4-FFF2-40B4-BE49-F238E27FC236}">
                <a16:creationId xmlns:a16="http://schemas.microsoft.com/office/drawing/2014/main" id="{64C7B5A5-A028-BFE1-1A6C-42FF60061FA5}"/>
              </a:ext>
            </a:extLst>
          </p:cNvPr>
          <p:cNvSpPr>
            <a:spLocks noGrp="1"/>
          </p:cNvSpPr>
          <p:nvPr>
            <p:ph sz="quarter" idx="4"/>
          </p:nvPr>
        </p:nvSpPr>
        <p:spPr>
          <a:xfrm>
            <a:off x="449264" y="1183381"/>
            <a:ext cx="11039644" cy="3953529"/>
          </a:xfrm>
        </p:spPr>
        <p:txBody>
          <a:bodyPr vert="horz" lIns="91440" tIns="45720" rIns="91440" bIns="45720" rtlCol="0" anchor="t">
            <a:normAutofit/>
          </a:bodyPr>
          <a:lstStyle/>
          <a:p>
            <a:pPr marL="0" indent="0">
              <a:lnSpc>
                <a:spcPct val="110000"/>
              </a:lnSpc>
              <a:buNone/>
            </a:pPr>
            <a:r>
              <a:rPr lang="en-US" sz="2600" dirty="0">
                <a:latin typeface="Arial" panose="020B0604020202020204" pitchFamily="34" charset="0"/>
                <a:ea typeface="Roboto Medium"/>
                <a:cs typeface="Arial" panose="020B0604020202020204" pitchFamily="34" charset="0"/>
              </a:rPr>
              <a:t>Materials needed:</a:t>
            </a:r>
          </a:p>
          <a:p>
            <a:pPr>
              <a:lnSpc>
                <a:spcPct val="110000"/>
              </a:lnSpc>
            </a:pPr>
            <a:r>
              <a:rPr lang="en-US" sz="2400" dirty="0">
                <a:latin typeface="Arial" panose="020B0604020202020204" pitchFamily="34" charset="0"/>
                <a:ea typeface="Roboto Medium"/>
                <a:cs typeface="Arial" panose="020B0604020202020204" pitchFamily="34" charset="0"/>
              </a:rPr>
              <a:t>sticky notes, pens</a:t>
            </a:r>
          </a:p>
          <a:p>
            <a:pPr>
              <a:lnSpc>
                <a:spcPct val="110000"/>
              </a:lnSpc>
            </a:pPr>
            <a:r>
              <a:rPr lang="en-US" sz="2400" dirty="0">
                <a:latin typeface="Arial" panose="020B0604020202020204" pitchFamily="34" charset="0"/>
                <a:ea typeface="Roboto Medium"/>
                <a:cs typeface="Arial" panose="020B0604020202020204" pitchFamily="34" charset="0"/>
              </a:rPr>
              <a:t>chart paper, markers</a:t>
            </a:r>
          </a:p>
          <a:p>
            <a:pPr>
              <a:lnSpc>
                <a:spcPct val="110000"/>
              </a:lnSpc>
            </a:pPr>
            <a:r>
              <a:rPr lang="en-US" sz="2400" dirty="0">
                <a:latin typeface="Arial" panose="020B0604020202020204" pitchFamily="34" charset="0"/>
                <a:ea typeface="Roboto Medium"/>
                <a:cs typeface="Arial" panose="020B0604020202020204" pitchFamily="34" charset="0"/>
              </a:rPr>
              <a:t>devices to access the online course (should you wish to introduce it as part of the learning)</a:t>
            </a:r>
          </a:p>
          <a:p>
            <a:pPr marL="0" indent="0">
              <a:lnSpc>
                <a:spcPct val="110000"/>
              </a:lnSpc>
              <a:buNone/>
            </a:pPr>
            <a:r>
              <a:rPr lang="en-US" sz="2600" dirty="0">
                <a:latin typeface="Arial" panose="020B0604020202020204" pitchFamily="34" charset="0"/>
                <a:ea typeface="Roboto Medium"/>
                <a:cs typeface="Arial" panose="020B0604020202020204" pitchFamily="34" charset="0"/>
              </a:rPr>
              <a:t>Look for the following symbols to help with facilitation, as well as alignment with the course:</a:t>
            </a:r>
          </a:p>
        </p:txBody>
      </p:sp>
      <p:pic>
        <p:nvPicPr>
          <p:cNvPr id="27" name="Picture 26" descr="Illustration with a silhouette of a human head in blue with the brain depicted in white, and green lines radiating above to emphasize the brain. Text: Understand the topic.">
            <a:extLst>
              <a:ext uri="{FF2B5EF4-FFF2-40B4-BE49-F238E27FC236}">
                <a16:creationId xmlns:a16="http://schemas.microsoft.com/office/drawing/2014/main" id="{EFCC1F62-6AB2-8E22-928C-9B194CB6C6C2}"/>
              </a:ext>
            </a:extLst>
          </p:cNvPr>
          <p:cNvPicPr>
            <a:picLocks noChangeAspect="1"/>
          </p:cNvPicPr>
          <p:nvPr/>
        </p:nvPicPr>
        <p:blipFill>
          <a:blip r:embed="rId4"/>
          <a:stretch>
            <a:fillRect/>
          </a:stretch>
        </p:blipFill>
        <p:spPr>
          <a:xfrm>
            <a:off x="1201417" y="5149210"/>
            <a:ext cx="1296501" cy="1283340"/>
          </a:xfrm>
          <a:prstGeom prst="rect">
            <a:avLst/>
          </a:prstGeom>
        </p:spPr>
      </p:pic>
      <p:pic>
        <p:nvPicPr>
          <p:cNvPr id="25" name="Picture 24" descr="Illustration of a magnifying glass on a green circle. Text: Explore strategies.">
            <a:extLst>
              <a:ext uri="{FF2B5EF4-FFF2-40B4-BE49-F238E27FC236}">
                <a16:creationId xmlns:a16="http://schemas.microsoft.com/office/drawing/2014/main" id="{D47D8AEA-FDB8-14C3-F8C5-8376C9FD8811}"/>
              </a:ext>
            </a:extLst>
          </p:cNvPr>
          <p:cNvPicPr>
            <a:picLocks noChangeAspect="1"/>
          </p:cNvPicPr>
          <p:nvPr/>
        </p:nvPicPr>
        <p:blipFill>
          <a:blip r:embed="rId5"/>
          <a:stretch>
            <a:fillRect/>
          </a:stretch>
        </p:blipFill>
        <p:spPr>
          <a:xfrm>
            <a:off x="3261699" y="5138189"/>
            <a:ext cx="1286863" cy="1239751"/>
          </a:xfrm>
          <a:prstGeom prst="rect">
            <a:avLst/>
          </a:prstGeom>
        </p:spPr>
      </p:pic>
      <p:pic>
        <p:nvPicPr>
          <p:cNvPr id="23" name="Picture 22" descr="Illustration showing the silhouette of a human head gazing into a mirror and seeing its reflection. Text: Reflect. ">
            <a:extLst>
              <a:ext uri="{FF2B5EF4-FFF2-40B4-BE49-F238E27FC236}">
                <a16:creationId xmlns:a16="http://schemas.microsoft.com/office/drawing/2014/main" id="{42817352-B8C8-4F77-5423-D95D9395E673}"/>
              </a:ext>
            </a:extLst>
          </p:cNvPr>
          <p:cNvPicPr>
            <a:picLocks noChangeAspect="1"/>
          </p:cNvPicPr>
          <p:nvPr/>
        </p:nvPicPr>
        <p:blipFill>
          <a:blip r:embed="rId6"/>
          <a:stretch>
            <a:fillRect/>
          </a:stretch>
        </p:blipFill>
        <p:spPr>
          <a:xfrm>
            <a:off x="5307758" y="5142146"/>
            <a:ext cx="1293089" cy="1279599"/>
          </a:xfrm>
          <a:prstGeom prst="rect">
            <a:avLst/>
          </a:prstGeom>
        </p:spPr>
      </p:pic>
      <p:pic>
        <p:nvPicPr>
          <p:cNvPr id="24" name="Picture 23" descr="Illustration showing a hammer and wrench crossed in the shape of an X inside a purple circle. Text: Build your toolbox.">
            <a:extLst>
              <a:ext uri="{FF2B5EF4-FFF2-40B4-BE49-F238E27FC236}">
                <a16:creationId xmlns:a16="http://schemas.microsoft.com/office/drawing/2014/main" id="{5ECE0BBC-87F5-94C1-79F6-2EFF1387348F}"/>
              </a:ext>
            </a:extLst>
          </p:cNvPr>
          <p:cNvPicPr>
            <a:picLocks noChangeAspect="1"/>
          </p:cNvPicPr>
          <p:nvPr/>
        </p:nvPicPr>
        <p:blipFill>
          <a:blip r:embed="rId7"/>
          <a:stretch>
            <a:fillRect/>
          </a:stretch>
        </p:blipFill>
        <p:spPr>
          <a:xfrm>
            <a:off x="7432025" y="5152667"/>
            <a:ext cx="1291588" cy="1279883"/>
          </a:xfrm>
          <a:prstGeom prst="rect">
            <a:avLst/>
          </a:prstGeom>
        </p:spPr>
      </p:pic>
      <p:pic>
        <p:nvPicPr>
          <p:cNvPr id="26" name="Picture 25" descr="Blue circle with an illustration of an open boo with a green bookmark. Text: Dig deeper.">
            <a:extLst>
              <a:ext uri="{FF2B5EF4-FFF2-40B4-BE49-F238E27FC236}">
                <a16:creationId xmlns:a16="http://schemas.microsoft.com/office/drawing/2014/main" id="{E5B662F4-FC60-6E46-CFEE-E41090922B82}"/>
              </a:ext>
            </a:extLst>
          </p:cNvPr>
          <p:cNvPicPr>
            <a:picLocks noChangeAspect="1"/>
          </p:cNvPicPr>
          <p:nvPr/>
        </p:nvPicPr>
        <p:blipFill>
          <a:blip r:embed="rId8"/>
          <a:stretch>
            <a:fillRect/>
          </a:stretch>
        </p:blipFill>
        <p:spPr>
          <a:xfrm>
            <a:off x="9550045" y="5152951"/>
            <a:ext cx="1293542" cy="1279599"/>
          </a:xfrm>
          <a:prstGeom prst="rect">
            <a:avLst/>
          </a:prstGeom>
        </p:spPr>
      </p:pic>
    </p:spTree>
    <p:extLst>
      <p:ext uri="{BB962C8B-B14F-4D97-AF65-F5344CB8AC3E}">
        <p14:creationId xmlns:p14="http://schemas.microsoft.com/office/powerpoint/2010/main" val="288274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B0444-31AF-48C6-8F35-1330948D7A05}"/>
              </a:ext>
            </a:extLst>
          </p:cNvPr>
          <p:cNvSpPr>
            <a:spLocks noGrp="1"/>
          </p:cNvSpPr>
          <p:nvPr>
            <p:ph type="title" idx="4294967295"/>
          </p:nvPr>
        </p:nvSpPr>
        <p:spPr>
          <a:xfrm>
            <a:off x="119437" y="405038"/>
            <a:ext cx="7161718" cy="728905"/>
          </a:xfrm>
        </p:spPr>
        <p:txBody>
          <a:bodyPr>
            <a:normAutofit fontScale="90000"/>
          </a:bodyPr>
          <a:lstStyle/>
          <a:p>
            <a:r>
              <a:rPr lang="en-US" b="1" dirty="0">
                <a:solidFill>
                  <a:srgbClr val="333333"/>
                </a:solidFill>
                <a:latin typeface="Century Gothic" panose="020B0502020202020204" pitchFamily="34" charset="0"/>
                <a:cs typeface="Poppins SemiBold"/>
              </a:rPr>
              <a:t>By the end of this module, we will be able to:</a:t>
            </a:r>
            <a:endParaRPr lang="en-US" b="1" dirty="0">
              <a:latin typeface="Century Gothic" panose="020B0502020202020204" pitchFamily="34" charset="0"/>
              <a:cs typeface="Poppins SemiBold" panose="00000700000000000000" pitchFamily="2" charset="0"/>
            </a:endParaRPr>
          </a:p>
        </p:txBody>
      </p:sp>
      <p:sp>
        <p:nvSpPr>
          <p:cNvPr id="3" name="Text Placeholder 2"/>
          <p:cNvSpPr>
            <a:spLocks noGrp="1"/>
          </p:cNvSpPr>
          <p:nvPr>
            <p:ph type="body" idx="4294967295"/>
          </p:nvPr>
        </p:nvSpPr>
        <p:spPr>
          <a:xfrm>
            <a:off x="438136" y="1473512"/>
            <a:ext cx="8013509" cy="4338636"/>
          </a:xfrm>
        </p:spPr>
        <p:txBody>
          <a:bodyPr vert="horz" lIns="91440" tIns="45720" rIns="91440" bIns="45720" rtlCol="0" anchor="t">
            <a:noAutofit/>
          </a:bodyPr>
          <a:lstStyle/>
          <a:p>
            <a:pPr>
              <a:lnSpc>
                <a:spcPct val="110000"/>
              </a:lnSpc>
              <a:spcAft>
                <a:spcPts val="600"/>
              </a:spcAft>
              <a:buFont typeface="Wingdings" pitchFamily="2" charset="2"/>
              <a:buChar char="ü"/>
            </a:pPr>
            <a:r>
              <a:rPr lang="en-US" sz="2400" dirty="0">
                <a:solidFill>
                  <a:srgbClr val="333333"/>
                </a:solidFill>
                <a:latin typeface="Arial" panose="020B0604020202020204" pitchFamily="34" charset="0"/>
                <a:ea typeface="Roboto Medium"/>
                <a:cs typeface="Arial" panose="020B0604020202020204" pitchFamily="34" charset="0"/>
              </a:rPr>
              <a:t>deepen your understanding of stigma related to mental illnesses</a:t>
            </a:r>
          </a:p>
          <a:p>
            <a:pPr>
              <a:lnSpc>
                <a:spcPct val="110000"/>
              </a:lnSpc>
              <a:spcAft>
                <a:spcPts val="600"/>
              </a:spcAft>
              <a:buFont typeface="Wingdings" pitchFamily="2" charset="2"/>
              <a:buChar char="ü"/>
            </a:pPr>
            <a:r>
              <a:rPr lang="en-US" sz="2400" dirty="0">
                <a:solidFill>
                  <a:srgbClr val="333333"/>
                </a:solidFill>
                <a:latin typeface="Arial" panose="020B0604020202020204" pitchFamily="34" charset="0"/>
                <a:ea typeface="Roboto Medium"/>
                <a:cs typeface="Arial" panose="020B0604020202020204" pitchFamily="34" charset="0"/>
              </a:rPr>
              <a:t>consider factors that contribute to mental health stigma </a:t>
            </a:r>
          </a:p>
          <a:p>
            <a:pPr>
              <a:lnSpc>
                <a:spcPct val="110000"/>
              </a:lnSpc>
              <a:spcAft>
                <a:spcPts val="600"/>
              </a:spcAft>
              <a:buFont typeface="Wingdings" pitchFamily="2" charset="2"/>
              <a:buChar char="ü"/>
            </a:pPr>
            <a:r>
              <a:rPr lang="en-US" sz="2400" dirty="0">
                <a:solidFill>
                  <a:srgbClr val="333333"/>
                </a:solidFill>
                <a:latin typeface="Arial" panose="020B0604020202020204" pitchFamily="34" charset="0"/>
                <a:ea typeface="Roboto Medium"/>
                <a:cs typeface="Arial" panose="020B0604020202020204" pitchFamily="34" charset="0"/>
              </a:rPr>
              <a:t>understand why mental health stigma is an issue </a:t>
            </a:r>
          </a:p>
          <a:p>
            <a:pPr>
              <a:lnSpc>
                <a:spcPct val="110000"/>
              </a:lnSpc>
              <a:spcAft>
                <a:spcPts val="600"/>
              </a:spcAft>
              <a:buFont typeface="Wingdings" pitchFamily="2" charset="2"/>
              <a:buChar char="ü"/>
            </a:pPr>
            <a:r>
              <a:rPr lang="en-US" sz="2400" dirty="0">
                <a:solidFill>
                  <a:srgbClr val="333333"/>
                </a:solidFill>
                <a:latin typeface="Arial" panose="020B0604020202020204" pitchFamily="34" charset="0"/>
                <a:ea typeface="Roboto Medium"/>
                <a:cs typeface="Arial" panose="020B0604020202020204" pitchFamily="34" charset="0"/>
              </a:rPr>
              <a:t>describe ways to decrease mental illness stigma</a:t>
            </a:r>
          </a:p>
        </p:txBody>
      </p:sp>
      <p:pic>
        <p:nvPicPr>
          <p:cNvPr id="1026" name="Picture 2">
            <a:extLst>
              <a:ext uri="{FF2B5EF4-FFF2-40B4-BE49-F238E27FC236}">
                <a16:creationId xmlns:a16="http://schemas.microsoft.com/office/drawing/2014/main" id="{931F251E-53C3-1083-EDD8-DEBB78929573}"/>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2135" y="297255"/>
            <a:ext cx="2242457" cy="217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864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74B73-CB55-086A-1B97-3DFBE3797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3CF9B-5473-8381-9628-58E2AAAA74A8}"/>
              </a:ext>
            </a:extLst>
          </p:cNvPr>
          <p:cNvSpPr>
            <a:spLocks noGrp="1"/>
          </p:cNvSpPr>
          <p:nvPr>
            <p:ph type="title" idx="4294967295"/>
          </p:nvPr>
        </p:nvSpPr>
        <p:spPr>
          <a:xfrm>
            <a:off x="119437" y="405038"/>
            <a:ext cx="7161718" cy="728905"/>
          </a:xfrm>
        </p:spPr>
        <p:txBody>
          <a:bodyPr>
            <a:normAutofit fontScale="90000"/>
          </a:bodyPr>
          <a:lstStyle/>
          <a:p>
            <a:r>
              <a:rPr lang="en-US" b="1" dirty="0">
                <a:solidFill>
                  <a:srgbClr val="333333"/>
                </a:solidFill>
                <a:latin typeface="Century Gothic" panose="020B0502020202020204" pitchFamily="34" charset="0"/>
                <a:cs typeface="Poppins SemiBold"/>
              </a:rPr>
              <a:t>If the topic is personal to you…</a:t>
            </a:r>
            <a:endParaRPr lang="en-US" b="1" dirty="0">
              <a:latin typeface="Century Gothic" panose="020B0502020202020204" pitchFamily="34" charset="0"/>
              <a:cs typeface="Poppins SemiBold" panose="00000700000000000000" pitchFamily="2" charset="0"/>
            </a:endParaRPr>
          </a:p>
        </p:txBody>
      </p:sp>
      <p:sp>
        <p:nvSpPr>
          <p:cNvPr id="3" name="Text Placeholder 2">
            <a:extLst>
              <a:ext uri="{FF2B5EF4-FFF2-40B4-BE49-F238E27FC236}">
                <a16:creationId xmlns:a16="http://schemas.microsoft.com/office/drawing/2014/main" id="{97306535-B7A4-EB16-5A14-5E2262AFB059}"/>
              </a:ext>
            </a:extLst>
          </p:cNvPr>
          <p:cNvSpPr>
            <a:spLocks noGrp="1"/>
          </p:cNvSpPr>
          <p:nvPr>
            <p:ph type="body" idx="4294967295"/>
          </p:nvPr>
        </p:nvSpPr>
        <p:spPr>
          <a:xfrm>
            <a:off x="438136" y="1489728"/>
            <a:ext cx="8666675" cy="4441171"/>
          </a:xfrm>
        </p:spPr>
        <p:txBody>
          <a:bodyPr vert="horz" lIns="91440" tIns="45720" rIns="91440" bIns="45720" rtlCol="0" anchor="t">
            <a:noAutofit/>
          </a:bodyPr>
          <a:lstStyle/>
          <a:p>
            <a:pPr>
              <a:lnSpc>
                <a:spcPct val="110000"/>
              </a:lnSpc>
              <a:spcAft>
                <a:spcPts val="600"/>
              </a:spcAft>
              <a:buFont typeface="Wingdings" pitchFamily="2" charset="2"/>
              <a:buChar char="§"/>
            </a:pPr>
            <a:r>
              <a:rPr lang="en-US" sz="2400" dirty="0">
                <a:solidFill>
                  <a:srgbClr val="333333"/>
                </a:solidFill>
                <a:latin typeface="Arial" panose="020B0604020202020204" pitchFamily="34" charset="0"/>
                <a:ea typeface="Roboto Medium"/>
                <a:cs typeface="Arial" panose="020B0604020202020204" pitchFamily="34" charset="0"/>
              </a:rPr>
              <a:t>Be gentle with yourself as you engage in this learning. </a:t>
            </a:r>
          </a:p>
          <a:p>
            <a:pPr>
              <a:lnSpc>
                <a:spcPct val="110000"/>
              </a:lnSpc>
              <a:spcAft>
                <a:spcPts val="600"/>
              </a:spcAft>
              <a:buFont typeface="Wingdings" pitchFamily="2" charset="2"/>
              <a:buChar char="§"/>
            </a:pPr>
            <a:r>
              <a:rPr lang="en-US" sz="2400" dirty="0">
                <a:solidFill>
                  <a:srgbClr val="333333"/>
                </a:solidFill>
                <a:latin typeface="Arial" panose="020B0604020202020204" pitchFamily="34" charset="0"/>
                <a:ea typeface="Roboto Medium"/>
                <a:cs typeface="Arial" panose="020B0604020202020204" pitchFamily="34" charset="0"/>
              </a:rPr>
              <a:t>If it’s not a good day to engage with the topic, consider returning to the learning later.</a:t>
            </a:r>
          </a:p>
          <a:p>
            <a:pPr>
              <a:lnSpc>
                <a:spcPct val="110000"/>
              </a:lnSpc>
              <a:spcAft>
                <a:spcPts val="600"/>
              </a:spcAft>
              <a:buFont typeface="Wingdings" pitchFamily="2" charset="2"/>
              <a:buChar char="§"/>
            </a:pPr>
            <a:r>
              <a:rPr lang="en-US" sz="2400" dirty="0">
                <a:solidFill>
                  <a:srgbClr val="333333"/>
                </a:solidFill>
                <a:latin typeface="Arial" panose="020B0604020202020204" pitchFamily="34" charset="0"/>
                <a:ea typeface="Roboto Medium"/>
                <a:cs typeface="Arial" panose="020B0604020202020204" pitchFamily="34" charset="0"/>
              </a:rPr>
              <a:t>If you need a break, take a break. </a:t>
            </a:r>
          </a:p>
          <a:p>
            <a:pPr>
              <a:lnSpc>
                <a:spcPct val="110000"/>
              </a:lnSpc>
              <a:spcAft>
                <a:spcPts val="600"/>
              </a:spcAft>
              <a:buFont typeface="Wingdings" pitchFamily="2" charset="2"/>
              <a:buChar char="§"/>
            </a:pPr>
            <a:r>
              <a:rPr lang="en-US" sz="2400" dirty="0">
                <a:solidFill>
                  <a:srgbClr val="333333"/>
                </a:solidFill>
                <a:latin typeface="Arial" panose="020B0604020202020204" pitchFamily="34" charset="0"/>
                <a:ea typeface="Roboto Medium"/>
                <a:cs typeface="Arial" panose="020B0604020202020204" pitchFamily="34" charset="0"/>
              </a:rPr>
              <a:t>If you need a breath, take one (or use another strategy you prefer). </a:t>
            </a:r>
          </a:p>
          <a:p>
            <a:pPr>
              <a:lnSpc>
                <a:spcPct val="110000"/>
              </a:lnSpc>
              <a:spcAft>
                <a:spcPts val="600"/>
              </a:spcAft>
              <a:buFont typeface="Wingdings" pitchFamily="2" charset="2"/>
              <a:buChar char="§"/>
            </a:pPr>
            <a:r>
              <a:rPr lang="en-US" sz="2400" dirty="0">
                <a:solidFill>
                  <a:srgbClr val="333333"/>
                </a:solidFill>
                <a:latin typeface="Arial" panose="020B0604020202020204" pitchFamily="34" charset="0"/>
                <a:ea typeface="Roboto Medium"/>
                <a:cs typeface="Arial" panose="020B0604020202020204" pitchFamily="34" charset="0"/>
              </a:rPr>
              <a:t>Know that mental illness does not define a person, and all of us, including those with mental illnesses, can be well and lead full and meaningful lives with the support we need and deserve.</a:t>
            </a:r>
          </a:p>
        </p:txBody>
      </p:sp>
      <p:pic>
        <p:nvPicPr>
          <p:cNvPr id="1026" name="Picture 2">
            <a:extLst>
              <a:ext uri="{FF2B5EF4-FFF2-40B4-BE49-F238E27FC236}">
                <a16:creationId xmlns:a16="http://schemas.microsoft.com/office/drawing/2014/main" id="{F343C4E1-CFD7-2DE7-A5F2-F49A749BEE9C}"/>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2135" y="297255"/>
            <a:ext cx="2242457" cy="217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47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AB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B8F4-C5A5-0C2B-84FE-AADBCB1B2997}"/>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a:t>Understand the topic</a:t>
            </a:r>
          </a:p>
        </p:txBody>
      </p:sp>
      <p:pic>
        <p:nvPicPr>
          <p:cNvPr id="5" name="Picture 4" descr="Icon showing silhouette of a head with a brain and text: Understand the topic.">
            <a:extLst>
              <a:ext uri="{FF2B5EF4-FFF2-40B4-BE49-F238E27FC236}">
                <a16:creationId xmlns:a16="http://schemas.microsoft.com/office/drawing/2014/main" id="{292FF3DC-0BE8-7C87-8F42-EC08FBF4A603}"/>
              </a:ext>
            </a:extLst>
          </p:cNvPr>
          <p:cNvPicPr>
            <a:picLocks noChangeAspect="1"/>
          </p:cNvPicPr>
          <p:nvPr/>
        </p:nvPicPr>
        <p:blipFill>
          <a:blip r:embed="rId3"/>
          <a:stretch>
            <a:fillRect/>
          </a:stretch>
        </p:blipFill>
        <p:spPr>
          <a:xfrm>
            <a:off x="3752701" y="1001130"/>
            <a:ext cx="4675178" cy="4601017"/>
          </a:xfrm>
          <a:prstGeom prst="rect">
            <a:avLst/>
          </a:prstGeom>
          <a:ln>
            <a:noFill/>
          </a:ln>
        </p:spPr>
      </p:pic>
    </p:spTree>
    <p:extLst>
      <p:ext uri="{BB962C8B-B14F-4D97-AF65-F5344CB8AC3E}">
        <p14:creationId xmlns:p14="http://schemas.microsoft.com/office/powerpoint/2010/main" val="1081264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D741-CE45-9C29-0FDD-74BA92479C70}"/>
              </a:ext>
            </a:extLst>
          </p:cNvPr>
          <p:cNvSpPr txBox="1">
            <a:spLocks noGrp="1"/>
          </p:cNvSpPr>
          <p:nvPr>
            <p:ph type="title" idx="4294967295"/>
          </p:nvPr>
        </p:nvSpPr>
        <p:spPr>
          <a:xfrm>
            <a:off x="430714" y="101908"/>
            <a:ext cx="1172904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u="none" strike="noStrike" kern="1200" cap="none" spc="0" normalizeH="0" baseline="0" noProof="0" dirty="0">
                <a:ln>
                  <a:noFill/>
                </a:ln>
                <a:solidFill>
                  <a:schemeClr val="tx1"/>
                </a:solidFill>
                <a:effectLst/>
                <a:uLnTx/>
                <a:uFillTx/>
                <a:latin typeface="Century Gothic" panose="020B0502020202020204" pitchFamily="34" charset="0"/>
                <a:ea typeface="+mn-ea"/>
                <a:cs typeface="Poppins SemiBold"/>
              </a:rPr>
              <a:t>Key terms</a:t>
            </a:r>
          </a:p>
        </p:txBody>
      </p:sp>
      <p:graphicFrame>
        <p:nvGraphicFramePr>
          <p:cNvPr id="5" name="Table 4">
            <a:extLst>
              <a:ext uri="{FF2B5EF4-FFF2-40B4-BE49-F238E27FC236}">
                <a16:creationId xmlns:a16="http://schemas.microsoft.com/office/drawing/2014/main" id="{CEF764E6-A60A-C3E0-5CCA-788E152172EE}"/>
              </a:ext>
            </a:extLst>
          </p:cNvPr>
          <p:cNvGraphicFramePr>
            <a:graphicFrameLocks noGrp="1"/>
          </p:cNvGraphicFramePr>
          <p:nvPr>
            <p:extLst>
              <p:ext uri="{D42A27DB-BD31-4B8C-83A1-F6EECF244321}">
                <p14:modId xmlns:p14="http://schemas.microsoft.com/office/powerpoint/2010/main" val="663968893"/>
              </p:ext>
            </p:extLst>
          </p:nvPr>
        </p:nvGraphicFramePr>
        <p:xfrm>
          <a:off x="462784" y="1162262"/>
          <a:ext cx="10923777" cy="3068954"/>
        </p:xfrm>
        <a:graphic>
          <a:graphicData uri="http://schemas.openxmlformats.org/drawingml/2006/table">
            <a:tbl>
              <a:tblPr firstRow="1" bandRow="1">
                <a:tableStyleId>{2D5ABB26-0587-4C30-8999-92F81FD0307C}</a:tableStyleId>
              </a:tblPr>
              <a:tblGrid>
                <a:gridCol w="3994785">
                  <a:extLst>
                    <a:ext uri="{9D8B030D-6E8A-4147-A177-3AD203B41FA5}">
                      <a16:colId xmlns:a16="http://schemas.microsoft.com/office/drawing/2014/main" val="1403256579"/>
                    </a:ext>
                  </a:extLst>
                </a:gridCol>
                <a:gridCol w="3543100">
                  <a:extLst>
                    <a:ext uri="{9D8B030D-6E8A-4147-A177-3AD203B41FA5}">
                      <a16:colId xmlns:a16="http://schemas.microsoft.com/office/drawing/2014/main" val="378816292"/>
                    </a:ext>
                  </a:extLst>
                </a:gridCol>
                <a:gridCol w="3385892">
                  <a:extLst>
                    <a:ext uri="{9D8B030D-6E8A-4147-A177-3AD203B41FA5}">
                      <a16:colId xmlns:a16="http://schemas.microsoft.com/office/drawing/2014/main" val="1269163192"/>
                    </a:ext>
                  </a:extLst>
                </a:gridCol>
              </a:tblGrid>
              <a:tr h="3068954">
                <a:tc>
                  <a:txBody>
                    <a:bodyPr/>
                    <a:lstStyle/>
                    <a:p>
                      <a:pPr marL="0" marR="0" lvl="0" indent="0" algn="l" rtl="0" eaLnBrk="1" fontAlgn="auto" latinLnBrk="0" hangingPunct="1">
                        <a:lnSpc>
                          <a:spcPct val="100000"/>
                        </a:lnSpc>
                        <a:spcBef>
                          <a:spcPts val="0"/>
                        </a:spcBef>
                        <a:spcAft>
                          <a:spcPts val="0"/>
                        </a:spcAft>
                        <a:buClrTx/>
                        <a:buSzTx/>
                        <a:buFontTx/>
                        <a:buNone/>
                      </a:pPr>
                      <a:r>
                        <a:rPr lang="en-US" sz="2400" b="1">
                          <a:solidFill>
                            <a:schemeClr val="tx1"/>
                          </a:solidFill>
                          <a:latin typeface="Arial" panose="020B0604020202020204" pitchFamily="34" charset="0"/>
                          <a:ea typeface="Roboto Black"/>
                          <a:cs typeface="Arial" panose="020B0604020202020204" pitchFamily="34" charset="0"/>
                        </a:rPr>
                        <a:t>Prejudice:</a:t>
                      </a:r>
                      <a:endParaRPr lang="en-US">
                        <a:latin typeface="Arial" panose="020B0604020202020204" pitchFamily="34" charset="0"/>
                        <a:cs typeface="Arial" panose="020B0604020202020204" pitchFamily="34" charset="0"/>
                      </a:endParaRPr>
                    </a:p>
                    <a:p>
                      <a:pPr marL="0" marR="0" lvl="0" indent="0" algn="l">
                        <a:lnSpc>
                          <a:spcPct val="100000"/>
                        </a:lnSpc>
                        <a:spcBef>
                          <a:spcPts val="0"/>
                        </a:spcBef>
                        <a:spcAft>
                          <a:spcPts val="0"/>
                        </a:spcAft>
                        <a:buClrTx/>
                        <a:buSzTx/>
                        <a:buFontTx/>
                        <a:buNone/>
                      </a:pPr>
                      <a:endParaRPr lang="en-US" sz="2400">
                        <a:solidFill>
                          <a:schemeClr val="tx1"/>
                        </a:solidFill>
                        <a:latin typeface="Arial" panose="020B0604020202020204" pitchFamily="34" charset="0"/>
                        <a:ea typeface="Roboto Medium"/>
                        <a:cs typeface="Arial" panose="020B0604020202020204" pitchFamily="34" charset="0"/>
                      </a:endParaRPr>
                    </a:p>
                    <a:p>
                      <a:pPr marL="0" marR="0" lvl="0" indent="0" algn="l">
                        <a:lnSpc>
                          <a:spcPct val="100000"/>
                        </a:lnSpc>
                        <a:spcBef>
                          <a:spcPts val="0"/>
                        </a:spcBef>
                        <a:spcAft>
                          <a:spcPts val="0"/>
                        </a:spcAft>
                        <a:buClrTx/>
                        <a:buSzTx/>
                        <a:buFontTx/>
                        <a:buNone/>
                      </a:pPr>
                      <a:r>
                        <a:rPr lang="en-US" sz="2400">
                          <a:solidFill>
                            <a:schemeClr val="tx1"/>
                          </a:solidFill>
                          <a:latin typeface="Arial" panose="020B0604020202020204" pitchFamily="34" charset="0"/>
                          <a:ea typeface="Roboto Medium"/>
                          <a:cs typeface="Arial" panose="020B0604020202020204" pitchFamily="34" charset="0"/>
                        </a:rPr>
                        <a:t>negative attitudes, beliefs and misconceptions towards another person or group of people based on aspects of their identity or situation in life  </a:t>
                      </a:r>
                      <a:endParaRPr lang="en-US">
                        <a:latin typeface="Arial" panose="020B0604020202020204" pitchFamily="34" charset="0"/>
                        <a:cs typeface="Arial" panose="020B0604020202020204" pitchFamily="34" charset="0"/>
                      </a:endParaRP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tcPr>
                </a:tc>
                <a:tc>
                  <a:txBody>
                    <a:bodyPr/>
                    <a:lstStyle/>
                    <a:p>
                      <a:pPr lvl="0" algn="l">
                        <a:lnSpc>
                          <a:spcPct val="100000"/>
                        </a:lnSpc>
                        <a:spcBef>
                          <a:spcPts val="0"/>
                        </a:spcBef>
                        <a:spcAft>
                          <a:spcPts val="0"/>
                        </a:spcAft>
                        <a:buNone/>
                      </a:pPr>
                      <a:r>
                        <a:rPr lang="en-US" sz="2400" b="1" i="0" u="none" strike="noStrike" noProof="0" dirty="0">
                          <a:solidFill>
                            <a:schemeClr val="tx1"/>
                          </a:solidFill>
                          <a:latin typeface="Arial" panose="020B0604020202020204" pitchFamily="34" charset="0"/>
                          <a:ea typeface="Roboto Black"/>
                          <a:cs typeface="Arial" panose="020B0604020202020204" pitchFamily="34" charset="0"/>
                        </a:rPr>
                        <a:t>Discrimination: </a:t>
                      </a:r>
                      <a:endParaRPr lang="en-CA" sz="2400" b="0" i="0" u="none" strike="noStrike" noProof="0" dirty="0">
                        <a:solidFill>
                          <a:srgbClr val="000000"/>
                        </a:solidFill>
                        <a:latin typeface="Arial" panose="020B0604020202020204" pitchFamily="34" charset="0"/>
                        <a:ea typeface="Roboto Medium"/>
                        <a:cs typeface="Arial" panose="020B0604020202020204" pitchFamily="34" charset="0"/>
                      </a:endParaRPr>
                    </a:p>
                    <a:p>
                      <a:pPr lvl="0" algn="l">
                        <a:lnSpc>
                          <a:spcPct val="100000"/>
                        </a:lnSpc>
                        <a:spcBef>
                          <a:spcPts val="0"/>
                        </a:spcBef>
                        <a:spcAft>
                          <a:spcPts val="0"/>
                        </a:spcAft>
                        <a:buNone/>
                      </a:pPr>
                      <a:endParaRPr lang="en-US" sz="2400" b="0" i="0" u="none" strike="noStrike" noProof="0" dirty="0">
                        <a:solidFill>
                          <a:schemeClr val="tx1"/>
                        </a:solidFill>
                        <a:latin typeface="Arial" panose="020B0604020202020204" pitchFamily="34" charset="0"/>
                        <a:ea typeface="Roboto Medium"/>
                        <a:cs typeface="Arial" panose="020B0604020202020204" pitchFamily="34" charset="0"/>
                      </a:endParaRPr>
                    </a:p>
                    <a:p>
                      <a:pPr lvl="0" algn="l">
                        <a:lnSpc>
                          <a:spcPct val="100000"/>
                        </a:lnSpc>
                        <a:spcBef>
                          <a:spcPts val="0"/>
                        </a:spcBef>
                        <a:spcAft>
                          <a:spcPts val="0"/>
                        </a:spcAft>
                        <a:buNone/>
                      </a:pPr>
                      <a:r>
                        <a:rPr lang="en-US" sz="2400" b="0" i="0" u="none" strike="noStrike" noProof="0" dirty="0">
                          <a:solidFill>
                            <a:schemeClr val="tx1"/>
                          </a:solidFill>
                          <a:latin typeface="Arial" panose="020B0604020202020204" pitchFamily="34" charset="0"/>
                          <a:ea typeface="Roboto Medium"/>
                          <a:cs typeface="Arial" panose="020B0604020202020204" pitchFamily="34" charset="0"/>
                        </a:rPr>
                        <a:t>negative behaviour or unfair treatment that results from these attitudes, beliefs and misconceptions   </a:t>
                      </a:r>
                      <a:endParaRPr lang="en-CA" sz="2400" b="0" i="0" u="none" strike="noStrike" noProof="0" dirty="0">
                        <a:solidFill>
                          <a:srgbClr val="000000"/>
                        </a:solidFill>
                        <a:latin typeface="Arial" panose="020B0604020202020204" pitchFamily="34" charset="0"/>
                        <a:ea typeface="Roboto Medium"/>
                        <a:cs typeface="Arial" panose="020B0604020202020204" pitchFamily="34" charset="0"/>
                      </a:endParaRPr>
                    </a:p>
                  </a:txBody>
                  <a:tcPr>
                    <a:lnL w="0">
                      <a:noFill/>
                    </a:lnL>
                    <a:lnR w="0">
                      <a:noFill/>
                    </a:lnR>
                    <a:lnT w="0">
                      <a:noFill/>
                    </a:lnT>
                    <a:lnB w="0">
                      <a:noFill/>
                    </a:lnB>
                  </a:tcPr>
                </a:tc>
                <a:tc>
                  <a:txBody>
                    <a:bodyPr/>
                    <a:lstStyle/>
                    <a:p>
                      <a:pPr lvl="0" algn="l">
                        <a:buNone/>
                      </a:pPr>
                      <a:r>
                        <a:rPr lang="en-US" sz="2400" b="1" i="0" u="none" strike="noStrike" noProof="0" dirty="0">
                          <a:solidFill>
                            <a:srgbClr val="2F2F2F"/>
                          </a:solidFill>
                          <a:latin typeface="Arial" panose="020B0604020202020204" pitchFamily="34" charset="0"/>
                          <a:ea typeface="Roboto Black" panose="02000000000000000000" pitchFamily="2" charset="0"/>
                          <a:cs typeface="Arial" panose="020B0604020202020204" pitchFamily="34" charset="0"/>
                        </a:rPr>
                        <a:t>Stigma: </a:t>
                      </a:r>
                      <a:endParaRPr lang="en-US" sz="2400" b="1" i="0" u="none" strike="noStrike" noProof="0" dirty="0">
                        <a:solidFill>
                          <a:srgbClr val="000000"/>
                        </a:solidFill>
                        <a:latin typeface="Arial" panose="020B0604020202020204" pitchFamily="34" charset="0"/>
                        <a:ea typeface="Roboto Black" panose="02000000000000000000" pitchFamily="2" charset="0"/>
                        <a:cs typeface="Arial" panose="020B0604020202020204" pitchFamily="34" charset="0"/>
                      </a:endParaRPr>
                    </a:p>
                    <a:p>
                      <a:pPr lvl="0" algn="l">
                        <a:buNone/>
                      </a:pPr>
                      <a:endParaRPr lang="en-US" sz="2400" b="0" i="0" u="none" strike="noStrike" noProof="0" dirty="0">
                        <a:solidFill>
                          <a:srgbClr val="2F2F2F"/>
                        </a:solidFill>
                        <a:latin typeface="Arial" panose="020B0604020202020204" pitchFamily="34" charset="0"/>
                        <a:ea typeface="Roboto Medium"/>
                        <a:cs typeface="Arial" panose="020B0604020202020204" pitchFamily="34" charset="0"/>
                      </a:endParaRPr>
                    </a:p>
                    <a:p>
                      <a:pPr lvl="0" algn="l">
                        <a:buNone/>
                      </a:pPr>
                      <a:r>
                        <a:rPr lang="en-US" sz="2400" b="0" i="0" u="none" strike="noStrike" noProof="0" dirty="0">
                          <a:solidFill>
                            <a:srgbClr val="2F2F2F"/>
                          </a:solidFill>
                          <a:latin typeface="Arial" panose="020B0604020202020204" pitchFamily="34" charset="0"/>
                          <a:ea typeface="Roboto Medium"/>
                          <a:cs typeface="Arial" panose="020B0604020202020204" pitchFamily="34" charset="0"/>
                        </a:rPr>
                        <a:t>negative attitudes that unfairly place shame or disapproval and affect our decisions. </a:t>
                      </a:r>
                      <a:endParaRPr lang="en-US" sz="2400" b="0" i="0" u="none" strike="noStrike" noProof="0" dirty="0">
                        <a:solidFill>
                          <a:srgbClr val="000000"/>
                        </a:solidFill>
                        <a:latin typeface="Arial" panose="020B0604020202020204" pitchFamily="34" charset="0"/>
                        <a:ea typeface="Roboto Medium"/>
                        <a:cs typeface="Arial" panose="020B0604020202020204" pitchFamily="34" charset="0"/>
                      </a:endParaRPr>
                    </a:p>
                    <a:p>
                      <a:pPr lvl="0" algn="l">
                        <a:lnSpc>
                          <a:spcPct val="100000"/>
                        </a:lnSpc>
                        <a:spcBef>
                          <a:spcPts val="0"/>
                        </a:spcBef>
                        <a:spcAft>
                          <a:spcPts val="0"/>
                        </a:spcAft>
                        <a:buNone/>
                      </a:pPr>
                      <a:endParaRPr lang="en-US" sz="2400" b="0" i="0" u="none" strike="noStrike" noProof="0" dirty="0">
                        <a:solidFill>
                          <a:schemeClr val="tx1"/>
                        </a:solidFill>
                        <a:latin typeface="Arial" panose="020B0604020202020204" pitchFamily="34" charset="0"/>
                        <a:ea typeface="Roboto Medium"/>
                        <a:cs typeface="Arial" panose="020B0604020202020204" pitchFamily="34" charset="0"/>
                      </a:endParaRPr>
                    </a:p>
                  </a:txBody>
                  <a:tcPr>
                    <a:lnL w="0">
                      <a:noFill/>
                    </a:lnL>
                    <a:lnR w="0">
                      <a:noFill/>
                    </a:lnR>
                    <a:lnT w="0">
                      <a:noFill/>
                    </a:lnT>
                    <a:lnB w="0">
                      <a:noFill/>
                    </a:lnB>
                  </a:tcPr>
                </a:tc>
                <a:extLst>
                  <a:ext uri="{0D108BD9-81ED-4DB2-BD59-A6C34878D82A}">
                    <a16:rowId xmlns:a16="http://schemas.microsoft.com/office/drawing/2014/main" val="3467315558"/>
                  </a:ext>
                </a:extLst>
              </a:tr>
            </a:tbl>
          </a:graphicData>
        </a:graphic>
      </p:graphicFrame>
    </p:spTree>
    <p:extLst>
      <p:ext uri="{BB962C8B-B14F-4D97-AF65-F5344CB8AC3E}">
        <p14:creationId xmlns:p14="http://schemas.microsoft.com/office/powerpoint/2010/main" val="1025879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AAA88-CEDD-077E-FB74-FD70DD228699}"/>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By your side – understanding stigma video</a:t>
            </a:r>
          </a:p>
        </p:txBody>
      </p:sp>
      <p:pic>
        <p:nvPicPr>
          <p:cNvPr id="6" name="Online Media 5" title="SMH-ON • By Your Side • Understanding Stigma">
            <a:hlinkClick r:id="" action="ppaction://media"/>
            <a:extLst>
              <a:ext uri="{FF2B5EF4-FFF2-40B4-BE49-F238E27FC236}">
                <a16:creationId xmlns:a16="http://schemas.microsoft.com/office/drawing/2014/main" id="{29AF13DC-B9E8-276D-0E27-C5E7B7B25CA9}"/>
              </a:ext>
            </a:extLst>
          </p:cNvPr>
          <p:cNvPicPr>
            <a:picLocks noGrp="1" noRot="1" noChangeAspect="1"/>
          </p:cNvPicPr>
          <p:nvPr>
            <p:ph idx="1"/>
            <a:videoFile r:link="rId1"/>
          </p:nvPr>
        </p:nvPicPr>
        <p:blipFill>
          <a:blip r:embed="rId4"/>
          <a:stretch>
            <a:fillRect/>
          </a:stretch>
        </p:blipFill>
        <p:spPr>
          <a:xfrm>
            <a:off x="1415343" y="260350"/>
            <a:ext cx="9361313" cy="5285141"/>
          </a:xfrm>
          <a:prstGeom prst="rect">
            <a:avLst/>
          </a:prstGeom>
        </p:spPr>
      </p:pic>
    </p:spTree>
    <p:extLst>
      <p:ext uri="{BB962C8B-B14F-4D97-AF65-F5344CB8AC3E}">
        <p14:creationId xmlns:p14="http://schemas.microsoft.com/office/powerpoint/2010/main" val="308773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7B3735-EED7-C6A8-D49D-0BC812A0C9C9}"/>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C30E0D7A-0CDA-C3EA-8036-F1FDAEC9181C}"/>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63BD169-A035-7820-7E18-A1EEDBAEE8DF}"/>
              </a:ext>
            </a:extLst>
          </p:cNvPr>
          <p:cNvSpPr>
            <a:spLocks noGrp="1"/>
          </p:cNvSpPr>
          <p:nvPr>
            <p:ph type="title" idx="4294967295"/>
          </p:nvPr>
        </p:nvSpPr>
        <p:spPr>
          <a:xfrm>
            <a:off x="207818" y="354911"/>
            <a:ext cx="5392738" cy="1325563"/>
          </a:xfrm>
        </p:spPr>
        <p:txBody>
          <a:bodyPr>
            <a:normAutofit/>
          </a:bodyPr>
          <a:lstStyle/>
          <a:p>
            <a:r>
              <a:rPr lang="en-US" dirty="0">
                <a:latin typeface="Century Gothic" panose="020B0502020202020204" pitchFamily="34" charset="0"/>
                <a:cs typeface="Poppins SemiBold"/>
              </a:rPr>
              <a:t>Did you know?</a:t>
            </a:r>
          </a:p>
        </p:txBody>
      </p:sp>
      <p:pic>
        <p:nvPicPr>
          <p:cNvPr id="11" name="Graphic 10" descr="Question Mark with solid fill">
            <a:extLst>
              <a:ext uri="{FF2B5EF4-FFF2-40B4-BE49-F238E27FC236}">
                <a16:creationId xmlns:a16="http://schemas.microsoft.com/office/drawing/2014/main" id="{4EEBE9D4-F474-9263-88FA-3655A6ACDE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5860" y="1841511"/>
            <a:ext cx="2901808" cy="2887430"/>
          </a:xfrm>
          <a:prstGeom prst="rect">
            <a:avLst/>
          </a:prstGeom>
          <a:effectLst>
            <a:outerShdw blurRad="50800" dist="38100" dir="2700000" algn="tl" rotWithShape="0">
              <a:prstClr val="black">
                <a:alpha val="40000"/>
              </a:prstClr>
            </a:outerShdw>
          </a:effectLst>
          <a:scene3d>
            <a:camera prst="obliqueTopRight"/>
            <a:lightRig rig="threePt" dir="t"/>
          </a:scene3d>
        </p:spPr>
      </p:pic>
      <p:graphicFrame>
        <p:nvGraphicFramePr>
          <p:cNvPr id="12" name="Table 11">
            <a:extLst>
              <a:ext uri="{FF2B5EF4-FFF2-40B4-BE49-F238E27FC236}">
                <a16:creationId xmlns:a16="http://schemas.microsoft.com/office/drawing/2014/main" id="{1EA6EC2D-D232-48D5-0625-F81DDBFFB3C9}"/>
              </a:ext>
            </a:extLst>
          </p:cNvPr>
          <p:cNvGraphicFramePr>
            <a:graphicFrameLocks noGrp="1"/>
          </p:cNvGraphicFramePr>
          <p:nvPr>
            <p:extLst>
              <p:ext uri="{D42A27DB-BD31-4B8C-83A1-F6EECF244321}">
                <p14:modId xmlns:p14="http://schemas.microsoft.com/office/powerpoint/2010/main" val="3836827800"/>
              </p:ext>
            </p:extLst>
          </p:nvPr>
        </p:nvGraphicFramePr>
        <p:xfrm>
          <a:off x="5725391" y="719666"/>
          <a:ext cx="6151418" cy="5120640"/>
        </p:xfrm>
        <a:graphic>
          <a:graphicData uri="http://schemas.openxmlformats.org/drawingml/2006/table">
            <a:tbl>
              <a:tblPr firstRow="1" bandRow="1">
                <a:tableStyleId>{5C22544A-7EE6-4342-B048-85BDC9FD1C3A}</a:tableStyleId>
              </a:tblPr>
              <a:tblGrid>
                <a:gridCol w="6151418">
                  <a:extLst>
                    <a:ext uri="{9D8B030D-6E8A-4147-A177-3AD203B41FA5}">
                      <a16:colId xmlns:a16="http://schemas.microsoft.com/office/drawing/2014/main" val="2447953496"/>
                    </a:ext>
                  </a:extLst>
                </a:gridCol>
              </a:tblGrid>
              <a:tr h="4579698">
                <a:tc>
                  <a:txBody>
                    <a:bodyPr/>
                    <a:lstStyle/>
                    <a:p>
                      <a:pPr rtl="0" fontAlgn="base"/>
                      <a:r>
                        <a:rPr lang="en-US" sz="2400" b="0" i="0" kern="1200" dirty="0">
                          <a:solidFill>
                            <a:schemeClr val="tx1"/>
                          </a:solidFill>
                          <a:effectLst/>
                          <a:latin typeface="Arial" panose="020B0604020202020204" pitchFamily="34" charset="0"/>
                          <a:ea typeface="Roboto Medium" panose="02000000000000000000" pitchFamily="2" charset="0"/>
                          <a:cs typeface="Arial" panose="020B0604020202020204" pitchFamily="34" charset="0"/>
                        </a:rPr>
                        <a:t>There are three types of stigma: </a:t>
                      </a:r>
                    </a:p>
                    <a:p>
                      <a:pPr rtl="0" fontAlgn="base"/>
                      <a:endParaRPr lang="en-US" sz="2400" b="0" i="0" kern="1200" dirty="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pPr rtl="0" fontAlgn="base"/>
                      <a:r>
                        <a:rPr lang="en-US" sz="2400" b="1" i="0" kern="1200" dirty="0">
                          <a:solidFill>
                            <a:schemeClr val="tx1"/>
                          </a:solidFill>
                          <a:effectLst/>
                          <a:latin typeface="Arial" panose="020B0604020202020204" pitchFamily="34" charset="0"/>
                          <a:ea typeface="Roboto Black"/>
                          <a:cs typeface="Arial" panose="020B0604020202020204" pitchFamily="34" charset="0"/>
                        </a:rPr>
                        <a:t>social stigma</a:t>
                      </a:r>
                      <a:r>
                        <a:rPr lang="en-US" sz="2400" b="0" i="0" kern="1200" dirty="0">
                          <a:solidFill>
                            <a:schemeClr val="tx1"/>
                          </a:solidFill>
                          <a:effectLst/>
                          <a:latin typeface="Arial" panose="020B0604020202020204" pitchFamily="34" charset="0"/>
                          <a:ea typeface="Roboto Medium"/>
                          <a:cs typeface="Arial" panose="020B0604020202020204" pitchFamily="34" charset="0"/>
                        </a:rPr>
                        <a:t> – stigma that is the result of the way society labels and stereotypes  </a:t>
                      </a:r>
                    </a:p>
                    <a:p>
                      <a:pPr rtl="0" fontAlgn="base"/>
                      <a:endParaRPr lang="en-US" sz="2400" b="0" i="0" kern="1200" dirty="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pPr rtl="0" fontAlgn="base"/>
                      <a:r>
                        <a:rPr lang="en-US" sz="2400" b="1" i="0" kern="1200" dirty="0">
                          <a:solidFill>
                            <a:schemeClr val="tx1"/>
                          </a:solidFill>
                          <a:effectLst/>
                          <a:latin typeface="Arial" panose="020B0604020202020204" pitchFamily="34" charset="0"/>
                          <a:ea typeface="Roboto Black"/>
                          <a:cs typeface="Arial" panose="020B0604020202020204" pitchFamily="34" charset="0"/>
                        </a:rPr>
                        <a:t>structural stigma</a:t>
                      </a:r>
                      <a:r>
                        <a:rPr lang="en-US" sz="2400" b="0" i="0" kern="1200" dirty="0">
                          <a:solidFill>
                            <a:schemeClr val="tx1"/>
                          </a:solidFill>
                          <a:effectLst/>
                          <a:latin typeface="Arial" panose="020B0604020202020204" pitchFamily="34" charset="0"/>
                          <a:ea typeface="Roboto Medium"/>
                          <a:cs typeface="Arial" panose="020B0604020202020204" pitchFamily="34" charset="0"/>
                        </a:rPr>
                        <a:t> – stigma related to laws, policies and institutional practices that increase prejudice, discrimination and barriers to getting help</a:t>
                      </a:r>
                      <a:endParaRPr lang="en-US" sz="1100" b="0" i="0" u="none" strike="noStrike" kern="1200" noProof="0" dirty="0">
                        <a:solidFill>
                          <a:srgbClr val="000000"/>
                        </a:solidFill>
                        <a:effectLst/>
                        <a:highlight>
                          <a:srgbClr val="FFFFFF"/>
                        </a:highlight>
                        <a:latin typeface="Arial" panose="020B0604020202020204" pitchFamily="34" charset="0"/>
                        <a:ea typeface="Roboto Medium"/>
                        <a:cs typeface="Arial" panose="020B0604020202020204" pitchFamily="34" charset="0"/>
                      </a:endParaRPr>
                    </a:p>
                    <a:p>
                      <a:pPr rtl="0" fontAlgn="base"/>
                      <a:endParaRPr lang="en-US" sz="2400" b="0" i="0" kern="1200" dirty="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pPr rtl="0" fontAlgn="base"/>
                      <a:r>
                        <a:rPr lang="en-US" sz="2400" b="1" i="0" kern="1200" dirty="0">
                          <a:solidFill>
                            <a:schemeClr val="tx1"/>
                          </a:solidFill>
                          <a:effectLst/>
                          <a:latin typeface="Arial" panose="020B0604020202020204" pitchFamily="34" charset="0"/>
                          <a:ea typeface="Roboto Black"/>
                          <a:cs typeface="Arial" panose="020B0604020202020204" pitchFamily="34" charset="0"/>
                        </a:rPr>
                        <a:t>self-stigma </a:t>
                      </a:r>
                      <a:r>
                        <a:rPr lang="en-US" sz="2400" b="0" i="0" kern="1200" dirty="0">
                          <a:solidFill>
                            <a:schemeClr val="tx1"/>
                          </a:solidFill>
                          <a:effectLst/>
                          <a:latin typeface="Arial" panose="020B0604020202020204" pitchFamily="34" charset="0"/>
                          <a:ea typeface="Roboto Medium"/>
                          <a:cs typeface="Arial" panose="020B0604020202020204" pitchFamily="34" charset="0"/>
                        </a:rPr>
                        <a:t>– when we internalize negative messages about mental illness and start to accept and agree with them ourselves </a:t>
                      </a:r>
                    </a:p>
                    <a:p>
                      <a:endParaRPr lang="en-CA"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4408102"/>
                  </a:ext>
                </a:extLst>
              </a:tr>
            </a:tbl>
          </a:graphicData>
        </a:graphic>
      </p:graphicFrame>
      <p:pic>
        <p:nvPicPr>
          <p:cNvPr id="5" name="Picture 4" descr="Icon: Understand the topic.">
            <a:extLst>
              <a:ext uri="{FF2B5EF4-FFF2-40B4-BE49-F238E27FC236}">
                <a16:creationId xmlns:a16="http://schemas.microsoft.com/office/drawing/2014/main" id="{DDC50B9A-7303-69D3-BA60-1BEBBEB742FA}"/>
              </a:ext>
            </a:extLst>
          </p:cNvPr>
          <p:cNvPicPr>
            <a:picLocks noChangeAspect="1"/>
          </p:cNvPicPr>
          <p:nvPr/>
        </p:nvPicPr>
        <p:blipFill>
          <a:blip r:embed="rId4"/>
          <a:stretch>
            <a:fillRect/>
          </a:stretch>
        </p:blipFill>
        <p:spPr>
          <a:xfrm>
            <a:off x="118842" y="5408983"/>
            <a:ext cx="1296501" cy="1327175"/>
          </a:xfrm>
          <a:prstGeom prst="rect">
            <a:avLst/>
          </a:prstGeom>
        </p:spPr>
      </p:pic>
    </p:spTree>
    <p:extLst>
      <p:ext uri="{BB962C8B-B14F-4D97-AF65-F5344CB8AC3E}">
        <p14:creationId xmlns:p14="http://schemas.microsoft.com/office/powerpoint/2010/main" val="911179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9EFAED-E866-D7C6-B747-E5686B98F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B9E02-3ACE-43DF-E68C-2C1E02AD49B6}"/>
              </a:ext>
            </a:extLst>
          </p:cNvPr>
          <p:cNvSpPr>
            <a:spLocks noGrp="1"/>
          </p:cNvSpPr>
          <p:nvPr>
            <p:ph type="title"/>
          </p:nvPr>
        </p:nvSpPr>
        <p:spPr>
          <a:xfrm>
            <a:off x="145863" y="-105143"/>
            <a:ext cx="10515600" cy="1325563"/>
          </a:xfrm>
        </p:spPr>
        <p:txBody>
          <a:bodyPr>
            <a:normAutofit/>
          </a:bodyPr>
          <a:lstStyle/>
          <a:p>
            <a:r>
              <a:rPr lang="en-US" dirty="0">
                <a:latin typeface="Century Gothic" panose="020B0502020202020204" pitchFamily="34" charset="0"/>
                <a:cs typeface="Poppins SemiBold"/>
              </a:rPr>
              <a:t>Why learn about stigma?</a:t>
            </a:r>
          </a:p>
        </p:txBody>
      </p:sp>
      <p:pic>
        <p:nvPicPr>
          <p:cNvPr id="6" name="Content Placeholder 5" descr="Illustration showing five human head-and-shoulders shapes, with one a different colour than the other four.">
            <a:extLst>
              <a:ext uri="{FF2B5EF4-FFF2-40B4-BE49-F238E27FC236}">
                <a16:creationId xmlns:a16="http://schemas.microsoft.com/office/drawing/2014/main" id="{47924884-BA81-4736-D6B6-A07FB7EFFE3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3847" b="21257"/>
          <a:stretch>
            <a:fillRect/>
          </a:stretch>
        </p:blipFill>
        <p:spPr>
          <a:xfrm>
            <a:off x="2111828" y="1294539"/>
            <a:ext cx="7968343" cy="3878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01967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ACA54D-2B34-4C65-65A9-203C9DB8595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88A180E-96C7-6CC9-CF18-2C5768F6C4BC}"/>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EE0B62BC-9720-DA9A-BC7B-8FEDF44D8B4C}"/>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ADA64D1E-C243-71B9-EDF6-00A074CC16B6}"/>
              </a:ext>
            </a:extLst>
          </p:cNvPr>
          <p:cNvSpPr>
            <a:spLocks noGrp="1"/>
          </p:cNvSpPr>
          <p:nvPr>
            <p:ph type="title" idx="4294967295"/>
          </p:nvPr>
        </p:nvSpPr>
        <p:spPr>
          <a:xfrm>
            <a:off x="207818" y="354911"/>
            <a:ext cx="5392738" cy="1325563"/>
          </a:xfrm>
        </p:spPr>
        <p:txBody>
          <a:bodyPr>
            <a:normAutofit/>
          </a:bodyPr>
          <a:lstStyle/>
          <a:p>
            <a:r>
              <a:rPr lang="en-US" dirty="0">
                <a:latin typeface="Century Gothic" panose="020B0502020202020204" pitchFamily="34" charset="0"/>
                <a:cs typeface="Poppins SemiBold"/>
              </a:rPr>
              <a:t>Did you know? </a:t>
            </a:r>
            <a:r>
              <a:rPr lang="en-US" dirty="0">
                <a:solidFill>
                  <a:srgbClr val="D96ECC"/>
                </a:solidFill>
                <a:latin typeface="Poppins SemiBold"/>
                <a:cs typeface="Poppins SemiBold"/>
              </a:rPr>
              <a:t>2</a:t>
            </a:r>
          </a:p>
        </p:txBody>
      </p:sp>
      <p:pic>
        <p:nvPicPr>
          <p:cNvPr id="11" name="Graphic 10" descr="Question Mark with solid fill">
            <a:extLst>
              <a:ext uri="{FF2B5EF4-FFF2-40B4-BE49-F238E27FC236}">
                <a16:creationId xmlns:a16="http://schemas.microsoft.com/office/drawing/2014/main" id="{A201D9DF-FA87-DAA8-D70E-2670DCE79C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3972" y="1712115"/>
            <a:ext cx="3031204" cy="3117468"/>
          </a:xfrm>
          <a:prstGeom prst="rect">
            <a:avLst/>
          </a:prstGeom>
          <a:effectLst>
            <a:outerShdw blurRad="50800" dist="38100" dir="2700000" algn="tl" rotWithShape="0">
              <a:prstClr val="black">
                <a:alpha val="40000"/>
              </a:prstClr>
            </a:outerShdw>
          </a:effectLst>
          <a:scene3d>
            <a:camera prst="obliqueTopRight"/>
            <a:lightRig rig="threePt" dir="t"/>
          </a:scene3d>
        </p:spPr>
      </p:pic>
      <p:graphicFrame>
        <p:nvGraphicFramePr>
          <p:cNvPr id="12" name="Table 11">
            <a:extLst>
              <a:ext uri="{FF2B5EF4-FFF2-40B4-BE49-F238E27FC236}">
                <a16:creationId xmlns:a16="http://schemas.microsoft.com/office/drawing/2014/main" id="{40784F16-41C6-220F-84A4-0EB1F255EE0E}"/>
              </a:ext>
            </a:extLst>
          </p:cNvPr>
          <p:cNvGraphicFramePr>
            <a:graphicFrameLocks noGrp="1"/>
          </p:cNvGraphicFramePr>
          <p:nvPr>
            <p:extLst>
              <p:ext uri="{D42A27DB-BD31-4B8C-83A1-F6EECF244321}">
                <p14:modId xmlns:p14="http://schemas.microsoft.com/office/powerpoint/2010/main" val="4212647032"/>
              </p:ext>
            </p:extLst>
          </p:nvPr>
        </p:nvGraphicFramePr>
        <p:xfrm>
          <a:off x="5725390" y="719665"/>
          <a:ext cx="6074723" cy="5347305"/>
        </p:xfrm>
        <a:graphic>
          <a:graphicData uri="http://schemas.openxmlformats.org/drawingml/2006/table">
            <a:tbl>
              <a:tblPr firstRow="1" bandRow="1">
                <a:tableStyleId>{5C22544A-7EE6-4342-B048-85BDC9FD1C3A}</a:tableStyleId>
              </a:tblPr>
              <a:tblGrid>
                <a:gridCol w="6074723">
                  <a:extLst>
                    <a:ext uri="{9D8B030D-6E8A-4147-A177-3AD203B41FA5}">
                      <a16:colId xmlns:a16="http://schemas.microsoft.com/office/drawing/2014/main" val="2447953496"/>
                    </a:ext>
                  </a:extLst>
                </a:gridCol>
              </a:tblGrid>
              <a:tr h="5347305">
                <a:tc>
                  <a:txBody>
                    <a:bodyPr/>
                    <a:lstStyle/>
                    <a:p>
                      <a:r>
                        <a:rPr lang="en-US" sz="2800" b="0" i="0" kern="1200" dirty="0">
                          <a:solidFill>
                            <a:schemeClr val="tx1"/>
                          </a:solidFill>
                          <a:effectLst/>
                          <a:latin typeface="Arial" panose="020B0604020202020204" pitchFamily="34" charset="0"/>
                          <a:ea typeface="Roboto Medium"/>
                          <a:cs typeface="Arial" panose="020B0604020202020204" pitchFamily="34" charset="0"/>
                        </a:rPr>
                        <a:t>Those experiencing stigma related to mental illnesses can experience other types of stigma, too. </a:t>
                      </a:r>
                    </a:p>
                    <a:p>
                      <a:endParaRPr lang="en-US" sz="2800" b="0" i="0" kern="1200" dirty="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r>
                        <a:rPr lang="en-US" sz="2800" b="0" i="0" kern="1200" dirty="0">
                          <a:solidFill>
                            <a:schemeClr val="tx1"/>
                          </a:solidFill>
                          <a:effectLst/>
                          <a:latin typeface="Arial" panose="020B0604020202020204" pitchFamily="34" charset="0"/>
                          <a:ea typeface="Roboto Medium"/>
                          <a:cs typeface="Arial" panose="020B0604020202020204" pitchFamily="34" charset="0"/>
                        </a:rPr>
                        <a:t>There can be multiple and intersecting layers of discrimination based on our multiple and intersecting identities (e.g., identities such as race, gender and orientation; circumstances related to substance use, housing and so on).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4408102"/>
                  </a:ext>
                </a:extLst>
              </a:tr>
            </a:tbl>
          </a:graphicData>
        </a:graphic>
      </p:graphicFrame>
      <p:pic>
        <p:nvPicPr>
          <p:cNvPr id="7" name="Picture 6" descr="Icon: Understand the topic.">
            <a:extLst>
              <a:ext uri="{FF2B5EF4-FFF2-40B4-BE49-F238E27FC236}">
                <a16:creationId xmlns:a16="http://schemas.microsoft.com/office/drawing/2014/main" id="{C1F4BA1F-BE57-195C-93FB-99E937E27AE0}"/>
              </a:ext>
            </a:extLst>
          </p:cNvPr>
          <p:cNvPicPr>
            <a:picLocks noChangeAspect="1"/>
          </p:cNvPicPr>
          <p:nvPr/>
        </p:nvPicPr>
        <p:blipFill>
          <a:blip r:embed="rId4"/>
          <a:stretch>
            <a:fillRect/>
          </a:stretch>
        </p:blipFill>
        <p:spPr>
          <a:xfrm>
            <a:off x="118842" y="5408983"/>
            <a:ext cx="1296501" cy="1327175"/>
          </a:xfrm>
          <a:prstGeom prst="rect">
            <a:avLst/>
          </a:prstGeom>
        </p:spPr>
      </p:pic>
    </p:spTree>
    <p:extLst>
      <p:ext uri="{BB962C8B-B14F-4D97-AF65-F5344CB8AC3E}">
        <p14:creationId xmlns:p14="http://schemas.microsoft.com/office/powerpoint/2010/main" val="445614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CA4022-3C3B-AB67-8970-539E8392CE4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EFDE014-56DC-AE4B-3852-72493BCC39DE}"/>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A1371800-634A-B994-08EC-B2A4F7FDDFD6}"/>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itle 10">
            <a:extLst>
              <a:ext uri="{FF2B5EF4-FFF2-40B4-BE49-F238E27FC236}">
                <a16:creationId xmlns:a16="http://schemas.microsoft.com/office/drawing/2014/main" id="{C44962A0-6DDF-B2A0-0053-042A1101CB90}"/>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1</a:t>
            </a:r>
          </a:p>
        </p:txBody>
      </p:sp>
      <p:sp>
        <p:nvSpPr>
          <p:cNvPr id="2" name="Title 1">
            <a:extLst>
              <a:ext uri="{FF2B5EF4-FFF2-40B4-BE49-F238E27FC236}">
                <a16:creationId xmlns:a16="http://schemas.microsoft.com/office/drawing/2014/main" id="{1B6096DD-6BDA-DF47-6096-1CE78A9DF88D}"/>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u="none" strike="noStrike" kern="1200" cap="none" spc="0" normalizeH="0" baseline="0" noProof="0" dirty="0">
                <a:ln>
                  <a:noFill/>
                </a:ln>
                <a:solidFill>
                  <a:schemeClr val="tx1"/>
                </a:solidFill>
                <a:effectLst/>
                <a:uLnTx/>
                <a:uFillTx/>
                <a:latin typeface="Century Gothic" panose="020B0502020202020204" pitchFamily="34" charset="0"/>
                <a:ea typeface="+mj-ea"/>
                <a:cs typeface="Poppins SemiBold"/>
              </a:rPr>
              <a:t>Myth</a:t>
            </a:r>
          </a:p>
        </p:txBody>
      </p:sp>
      <p:pic>
        <p:nvPicPr>
          <p:cNvPr id="15" name="Picture 14" descr="Illustration of a pastel tie-dye unicorn, with its front legs in the air.">
            <a:extLst>
              <a:ext uri="{FF2B5EF4-FFF2-40B4-BE49-F238E27FC236}">
                <a16:creationId xmlns:a16="http://schemas.microsoft.com/office/drawing/2014/main" id="{C6F668E9-921F-0B44-443D-15AA64FC259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sp>
        <p:nvSpPr>
          <p:cNvPr id="3" name="TextBox 2">
            <a:extLst>
              <a:ext uri="{FF2B5EF4-FFF2-40B4-BE49-F238E27FC236}">
                <a16:creationId xmlns:a16="http://schemas.microsoft.com/office/drawing/2014/main" id="{2FBA486D-3282-0938-96C2-3C223215D945}"/>
              </a:ext>
            </a:extLst>
          </p:cNvPr>
          <p:cNvSpPr txBox="1"/>
          <p:nvPr/>
        </p:nvSpPr>
        <p:spPr>
          <a:xfrm>
            <a:off x="5521454" y="2413337"/>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F24BE37E-5D79-2830-8E1E-12B28019EF47}"/>
              </a:ext>
            </a:extLst>
          </p:cNvPr>
          <p:cNvGraphicFramePr>
            <a:graphicFrameLocks noGrp="1"/>
          </p:cNvGraphicFramePr>
          <p:nvPr>
            <p:extLst>
              <p:ext uri="{D42A27DB-BD31-4B8C-83A1-F6EECF244321}">
                <p14:modId xmlns:p14="http://schemas.microsoft.com/office/powerpoint/2010/main" val="193554763"/>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0" name="Picture 9" descr="Check mark inside a green circle. ">
            <a:extLst>
              <a:ext uri="{FF2B5EF4-FFF2-40B4-BE49-F238E27FC236}">
                <a16:creationId xmlns:a16="http://schemas.microsoft.com/office/drawing/2014/main" id="{57ABEFC0-F66D-8B1E-B890-06B77995BEA1}"/>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8" name="Picture 7" descr="Icon: Understand the topic.">
            <a:extLst>
              <a:ext uri="{FF2B5EF4-FFF2-40B4-BE49-F238E27FC236}">
                <a16:creationId xmlns:a16="http://schemas.microsoft.com/office/drawing/2014/main" id="{DD0E99AF-0B03-7326-A4E4-47A69087B889}"/>
              </a:ext>
            </a:extLst>
          </p:cNvPr>
          <p:cNvPicPr>
            <a:picLocks noChangeAspect="1"/>
          </p:cNvPicPr>
          <p:nvPr/>
        </p:nvPicPr>
        <p:blipFill>
          <a:blip r:embed="rId5"/>
          <a:stretch>
            <a:fillRect/>
          </a:stretch>
        </p:blipFill>
        <p:spPr>
          <a:xfrm>
            <a:off x="118842" y="5408983"/>
            <a:ext cx="1296501" cy="1327175"/>
          </a:xfrm>
          <a:prstGeom prst="rect">
            <a:avLst/>
          </a:prstGeom>
        </p:spPr>
      </p:pic>
    </p:spTree>
    <p:extLst>
      <p:ext uri="{BB962C8B-B14F-4D97-AF65-F5344CB8AC3E}">
        <p14:creationId xmlns:p14="http://schemas.microsoft.com/office/powerpoint/2010/main" val="2121789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D205E-8CCC-6720-2B0D-5E3B94999D3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3675D74-A2A4-3FEE-6BFB-676003801F47}"/>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BF8CAB5F-EF88-4E1A-4D1D-C9E6B3401A44}"/>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0">
            <a:extLst>
              <a:ext uri="{FF2B5EF4-FFF2-40B4-BE49-F238E27FC236}">
                <a16:creationId xmlns:a16="http://schemas.microsoft.com/office/drawing/2014/main" id="{90A58298-1216-71DA-8616-E48A175B5472}"/>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2</a:t>
            </a:r>
          </a:p>
        </p:txBody>
      </p:sp>
      <p:sp>
        <p:nvSpPr>
          <p:cNvPr id="2" name="Title 1">
            <a:extLst>
              <a:ext uri="{FF2B5EF4-FFF2-40B4-BE49-F238E27FC236}">
                <a16:creationId xmlns:a16="http://schemas.microsoft.com/office/drawing/2014/main" id="{E65C5491-9A81-ED97-AE12-66F029730258}"/>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dirty="0">
                <a:latin typeface="Century Gothic" panose="020B0502020202020204" pitchFamily="34" charset="0"/>
                <a:ea typeface="+mj-ea"/>
                <a:cs typeface="Poppins SemiBold"/>
              </a:rPr>
              <a:t>Myth</a:t>
            </a:r>
          </a:p>
        </p:txBody>
      </p:sp>
      <p:sp>
        <p:nvSpPr>
          <p:cNvPr id="9" name="TextBox 8">
            <a:extLst>
              <a:ext uri="{FF2B5EF4-FFF2-40B4-BE49-F238E27FC236}">
                <a16:creationId xmlns:a16="http://schemas.microsoft.com/office/drawing/2014/main" id="{F57D62E1-B29D-B7D4-64E8-EBCBCC5C0F31}"/>
              </a:ext>
            </a:extLst>
          </p:cNvPr>
          <p:cNvSpPr txBox="1"/>
          <p:nvPr/>
        </p:nvSpPr>
        <p:spPr>
          <a:xfrm>
            <a:off x="5519255" y="1330086"/>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B8CC8DD3-B44E-2EF0-29C4-068A0B1AFF1B}"/>
              </a:ext>
            </a:extLst>
          </p:cNvPr>
          <p:cNvGraphicFramePr>
            <a:graphicFrameLocks noGrp="1"/>
          </p:cNvGraphicFramePr>
          <p:nvPr>
            <p:extLst>
              <p:ext uri="{D42A27DB-BD31-4B8C-83A1-F6EECF244321}">
                <p14:modId xmlns:p14="http://schemas.microsoft.com/office/powerpoint/2010/main" val="4221119876"/>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of a pastel tie-dye unicorn, with its front legs in the air.">
            <a:extLst>
              <a:ext uri="{FF2B5EF4-FFF2-40B4-BE49-F238E27FC236}">
                <a16:creationId xmlns:a16="http://schemas.microsoft.com/office/drawing/2014/main" id="{2C83F6CA-E304-EEE4-E89A-07097F94087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10" name="Picture 9" descr="Check mark inside a green circle. ">
            <a:extLst>
              <a:ext uri="{FF2B5EF4-FFF2-40B4-BE49-F238E27FC236}">
                <a16:creationId xmlns:a16="http://schemas.microsoft.com/office/drawing/2014/main" id="{799E152E-B38C-73B5-2631-D9B47B6D333C}"/>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8" name="Picture 7" descr="Icon: Understand the topic.">
            <a:extLst>
              <a:ext uri="{FF2B5EF4-FFF2-40B4-BE49-F238E27FC236}">
                <a16:creationId xmlns:a16="http://schemas.microsoft.com/office/drawing/2014/main" id="{056A6026-092B-7262-9908-70938F96DD28}"/>
              </a:ext>
            </a:extLst>
          </p:cNvPr>
          <p:cNvPicPr>
            <a:picLocks noChangeAspect="1"/>
          </p:cNvPicPr>
          <p:nvPr/>
        </p:nvPicPr>
        <p:blipFill>
          <a:blip r:embed="rId5"/>
          <a:stretch>
            <a:fillRect/>
          </a:stretch>
        </p:blipFill>
        <p:spPr>
          <a:xfrm>
            <a:off x="118842" y="5408983"/>
            <a:ext cx="1296501" cy="1327175"/>
          </a:xfrm>
          <a:prstGeom prst="rect">
            <a:avLst/>
          </a:prstGeom>
        </p:spPr>
      </p:pic>
      <p:sp>
        <p:nvSpPr>
          <p:cNvPr id="7" name="TextBox 6">
            <a:extLst>
              <a:ext uri="{FF2B5EF4-FFF2-40B4-BE49-F238E27FC236}">
                <a16:creationId xmlns:a16="http://schemas.microsoft.com/office/drawing/2014/main" id="{F49E2913-F51E-BD98-E9AA-8624DAF728BC}"/>
              </a:ext>
            </a:extLst>
          </p:cNvPr>
          <p:cNvSpPr txBox="1"/>
          <p:nvPr/>
        </p:nvSpPr>
        <p:spPr>
          <a:xfrm>
            <a:off x="4384028" y="4558418"/>
            <a:ext cx="3423944" cy="1938992"/>
          </a:xfrm>
          <a:prstGeom prst="rect">
            <a:avLst/>
          </a:prstGeom>
          <a:solidFill>
            <a:schemeClr val="bg1"/>
          </a:solidFill>
        </p:spPr>
        <p:txBody>
          <a:bodyPr wrap="square" lIns="91440" tIns="45720" rIns="91440" bIns="45720" rtlCol="0" anchor="t">
            <a:spAutoFit/>
          </a:bodyPr>
          <a:lstStyle/>
          <a:p>
            <a:pPr algn="ctr"/>
            <a:r>
              <a:rPr lang="en-US" sz="2400" dirty="0">
                <a:latin typeface="Arial" panose="020B0604020202020204" pitchFamily="34" charset="0"/>
                <a:ea typeface="Roboto Medium" panose="02000000000000000000" pitchFamily="2" charset="0"/>
                <a:cs typeface="Arial" panose="020B0604020202020204" pitchFamily="34" charset="0"/>
              </a:rPr>
              <a:t>60% of people with a mental health concern or illness won’t seek help for fear of being labelled. </a:t>
            </a:r>
            <a:endParaRPr lang="en-CA" sz="2400" dirty="0">
              <a:latin typeface="Arial" panose="020B0604020202020204" pitchFamily="34" charset="0"/>
              <a:ea typeface="Roboto Medium" panose="02000000000000000000" pitchFamily="2" charset="0"/>
              <a:cs typeface="Arial" panose="020B0604020202020204" pitchFamily="34" charset="0"/>
            </a:endParaRPr>
          </a:p>
        </p:txBody>
      </p:sp>
    </p:spTree>
    <p:extLst>
      <p:ext uri="{BB962C8B-B14F-4D97-AF65-F5344CB8AC3E}">
        <p14:creationId xmlns:p14="http://schemas.microsoft.com/office/powerpoint/2010/main" val="1961109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712BB-8381-B6D7-F096-01A651B7BC4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B2D3A3A-90BE-E4A8-D5E4-DC183B7E3372}"/>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048B5A18-613F-D7D6-6CE0-003DB0221755}"/>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0">
            <a:extLst>
              <a:ext uri="{FF2B5EF4-FFF2-40B4-BE49-F238E27FC236}">
                <a16:creationId xmlns:a16="http://schemas.microsoft.com/office/drawing/2014/main" id="{DD66496C-FDFB-D10E-1DB5-28EC717D32B1}"/>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3</a:t>
            </a:r>
          </a:p>
        </p:txBody>
      </p:sp>
      <p:sp>
        <p:nvSpPr>
          <p:cNvPr id="2" name="Title 1">
            <a:extLst>
              <a:ext uri="{FF2B5EF4-FFF2-40B4-BE49-F238E27FC236}">
                <a16:creationId xmlns:a16="http://schemas.microsoft.com/office/drawing/2014/main" id="{55575E49-8F88-2357-714F-4C55613BB8C5}"/>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dirty="0">
                <a:latin typeface="Century Gothic" panose="020B0502020202020204" pitchFamily="34" charset="0"/>
                <a:ea typeface="+mj-ea"/>
                <a:cs typeface="Poppins SemiBold"/>
              </a:rPr>
              <a:t>Myth</a:t>
            </a:r>
          </a:p>
        </p:txBody>
      </p:sp>
      <p:sp>
        <p:nvSpPr>
          <p:cNvPr id="9" name="TextBox 8">
            <a:extLst>
              <a:ext uri="{FF2B5EF4-FFF2-40B4-BE49-F238E27FC236}">
                <a16:creationId xmlns:a16="http://schemas.microsoft.com/office/drawing/2014/main" id="{5EAD968E-A992-04B0-C04A-91A4976B7BB1}"/>
              </a:ext>
            </a:extLst>
          </p:cNvPr>
          <p:cNvSpPr txBox="1"/>
          <p:nvPr/>
        </p:nvSpPr>
        <p:spPr>
          <a:xfrm>
            <a:off x="5519255" y="1330086"/>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05319B71-3858-4110-83F3-D6B6344D229E}"/>
              </a:ext>
            </a:extLst>
          </p:cNvPr>
          <p:cNvGraphicFramePr>
            <a:graphicFrameLocks noGrp="1"/>
          </p:cNvGraphicFramePr>
          <p:nvPr>
            <p:extLst>
              <p:ext uri="{D42A27DB-BD31-4B8C-83A1-F6EECF244321}">
                <p14:modId xmlns:p14="http://schemas.microsoft.com/office/powerpoint/2010/main" val="295105352"/>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0" name="Picture 9" descr="Check mark inside a green circle. ">
            <a:extLst>
              <a:ext uri="{FF2B5EF4-FFF2-40B4-BE49-F238E27FC236}">
                <a16:creationId xmlns:a16="http://schemas.microsoft.com/office/drawing/2014/main" id="{13715A55-AECE-69EB-4D93-EADF88FE9D1B}"/>
              </a:ext>
            </a:extLst>
          </p:cNvPr>
          <p:cNvPicPr>
            <a:picLocks noChangeAspect="1"/>
          </p:cNvPicPr>
          <p:nvPr/>
        </p:nvPicPr>
        <p:blipFill>
          <a:blip r:embed="rId3">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8" name="Picture 7" descr="Icon: Understand the topic.">
            <a:extLst>
              <a:ext uri="{FF2B5EF4-FFF2-40B4-BE49-F238E27FC236}">
                <a16:creationId xmlns:a16="http://schemas.microsoft.com/office/drawing/2014/main" id="{81EF9BCE-DE69-E7D5-C2A9-72BC5FA1D0D0}"/>
              </a:ext>
            </a:extLst>
          </p:cNvPr>
          <p:cNvPicPr>
            <a:picLocks noChangeAspect="1"/>
          </p:cNvPicPr>
          <p:nvPr/>
        </p:nvPicPr>
        <p:blipFill>
          <a:blip r:embed="rId4"/>
          <a:stretch>
            <a:fillRect/>
          </a:stretch>
        </p:blipFill>
        <p:spPr>
          <a:xfrm>
            <a:off x="118842" y="5408983"/>
            <a:ext cx="1296501" cy="1327175"/>
          </a:xfrm>
          <a:prstGeom prst="rect">
            <a:avLst/>
          </a:prstGeom>
        </p:spPr>
      </p:pic>
      <p:sp>
        <p:nvSpPr>
          <p:cNvPr id="7" name="TextBox 6">
            <a:extLst>
              <a:ext uri="{FF2B5EF4-FFF2-40B4-BE49-F238E27FC236}">
                <a16:creationId xmlns:a16="http://schemas.microsoft.com/office/drawing/2014/main" id="{82097485-76E8-6768-C8D2-68CB25B29146}"/>
              </a:ext>
            </a:extLst>
          </p:cNvPr>
          <p:cNvSpPr txBox="1"/>
          <p:nvPr/>
        </p:nvSpPr>
        <p:spPr>
          <a:xfrm>
            <a:off x="4384028" y="4558418"/>
            <a:ext cx="3423944" cy="1938992"/>
          </a:xfrm>
          <a:prstGeom prst="rect">
            <a:avLst/>
          </a:prstGeom>
          <a:solidFill>
            <a:schemeClr val="bg1"/>
          </a:solidFill>
        </p:spPr>
        <p:txBody>
          <a:bodyPr wrap="square" lIns="91440" tIns="45720" rIns="91440" bIns="45720" rtlCol="0" anchor="t">
            <a:spAutoFit/>
          </a:bodyPr>
          <a:lstStyle/>
          <a:p>
            <a:pPr algn="ctr"/>
            <a:r>
              <a:rPr lang="en-US" sz="2400" dirty="0">
                <a:latin typeface="Arial" panose="020B0604020202020204" pitchFamily="34" charset="0"/>
                <a:ea typeface="Roboto Medium" panose="02000000000000000000" pitchFamily="2" charset="0"/>
                <a:cs typeface="Arial" panose="020B0604020202020204" pitchFamily="34" charset="0"/>
              </a:rPr>
              <a:t>60% of people with a mental health concern or illness won’t seek help for fear of being labelled. </a:t>
            </a:r>
            <a:endParaRPr lang="en-CA" sz="2400" dirty="0">
              <a:latin typeface="Arial" panose="020B0604020202020204" pitchFamily="34" charset="0"/>
              <a:ea typeface="Roboto Medium" panose="02000000000000000000" pitchFamily="2" charset="0"/>
              <a:cs typeface="Arial" panose="020B0604020202020204" pitchFamily="34" charset="0"/>
            </a:endParaRPr>
          </a:p>
        </p:txBody>
      </p:sp>
    </p:spTree>
    <p:extLst>
      <p:ext uri="{BB962C8B-B14F-4D97-AF65-F5344CB8AC3E}">
        <p14:creationId xmlns:p14="http://schemas.microsoft.com/office/powerpoint/2010/main" val="60942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0A843-55B6-E5DF-1B4E-3530BE97161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5F67388-4162-AFBD-D94B-E1C9B3948EEC}"/>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7B7BADAD-1CC1-0608-BBA5-0493C319C3C3}"/>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0">
            <a:extLst>
              <a:ext uri="{FF2B5EF4-FFF2-40B4-BE49-F238E27FC236}">
                <a16:creationId xmlns:a16="http://schemas.microsoft.com/office/drawing/2014/main" id="{1C590BFE-52E3-6FD9-9B71-C12A4801AA36}"/>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4</a:t>
            </a:r>
          </a:p>
        </p:txBody>
      </p:sp>
      <p:sp>
        <p:nvSpPr>
          <p:cNvPr id="2" name="Title 1">
            <a:extLst>
              <a:ext uri="{FF2B5EF4-FFF2-40B4-BE49-F238E27FC236}">
                <a16:creationId xmlns:a16="http://schemas.microsoft.com/office/drawing/2014/main" id="{E97113A5-7E0A-4477-D3FC-5B29EA6F3881}"/>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dirty="0">
                <a:latin typeface="Century Gothic" panose="020B0502020202020204" pitchFamily="34" charset="0"/>
                <a:ea typeface="+mj-ea"/>
                <a:cs typeface="Poppins SemiBold"/>
              </a:rPr>
              <a:t>Myth</a:t>
            </a:r>
          </a:p>
        </p:txBody>
      </p:sp>
      <p:sp>
        <p:nvSpPr>
          <p:cNvPr id="9" name="TextBox 8">
            <a:extLst>
              <a:ext uri="{FF2B5EF4-FFF2-40B4-BE49-F238E27FC236}">
                <a16:creationId xmlns:a16="http://schemas.microsoft.com/office/drawing/2014/main" id="{3CB88E09-5462-595D-D4EE-2D329864809D}"/>
              </a:ext>
            </a:extLst>
          </p:cNvPr>
          <p:cNvSpPr txBox="1"/>
          <p:nvPr/>
        </p:nvSpPr>
        <p:spPr>
          <a:xfrm>
            <a:off x="5519255" y="1330086"/>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164E2179-8F2C-3146-4024-824FA8A574B4}"/>
              </a:ext>
            </a:extLst>
          </p:cNvPr>
          <p:cNvGraphicFramePr>
            <a:graphicFrameLocks noGrp="1"/>
          </p:cNvGraphicFramePr>
          <p:nvPr>
            <p:extLst>
              <p:ext uri="{D42A27DB-BD31-4B8C-83A1-F6EECF244321}">
                <p14:modId xmlns:p14="http://schemas.microsoft.com/office/powerpoint/2010/main" val="2422169518"/>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of a pastel tie-dye unicorn, with its front legs in the air.">
            <a:extLst>
              <a:ext uri="{FF2B5EF4-FFF2-40B4-BE49-F238E27FC236}">
                <a16:creationId xmlns:a16="http://schemas.microsoft.com/office/drawing/2014/main" id="{A5298AD3-BF03-A1B7-15F5-D9D1C0F991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10" name="Picture 9" descr="Check mark inside a green circle. ">
            <a:extLst>
              <a:ext uri="{FF2B5EF4-FFF2-40B4-BE49-F238E27FC236}">
                <a16:creationId xmlns:a16="http://schemas.microsoft.com/office/drawing/2014/main" id="{4A35ADC8-735A-2B28-1DAA-909F24571CEF}"/>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8" name="Picture 7" descr="Icon: Understand the topic.">
            <a:extLst>
              <a:ext uri="{FF2B5EF4-FFF2-40B4-BE49-F238E27FC236}">
                <a16:creationId xmlns:a16="http://schemas.microsoft.com/office/drawing/2014/main" id="{76C0CEDC-E552-BDA5-B1CD-5107A54F6990}"/>
              </a:ext>
            </a:extLst>
          </p:cNvPr>
          <p:cNvPicPr>
            <a:picLocks noChangeAspect="1"/>
          </p:cNvPicPr>
          <p:nvPr/>
        </p:nvPicPr>
        <p:blipFill>
          <a:blip r:embed="rId5"/>
          <a:stretch>
            <a:fillRect/>
          </a:stretch>
        </p:blipFill>
        <p:spPr>
          <a:xfrm>
            <a:off x="118842" y="5408983"/>
            <a:ext cx="1296501" cy="1327175"/>
          </a:xfrm>
          <a:prstGeom prst="rect">
            <a:avLst/>
          </a:prstGeom>
        </p:spPr>
      </p:pic>
      <p:sp>
        <p:nvSpPr>
          <p:cNvPr id="7" name="TextBox 6">
            <a:extLst>
              <a:ext uri="{FF2B5EF4-FFF2-40B4-BE49-F238E27FC236}">
                <a16:creationId xmlns:a16="http://schemas.microsoft.com/office/drawing/2014/main" id="{FE1C738E-090E-6957-8526-59B1C439DCAB}"/>
              </a:ext>
            </a:extLst>
          </p:cNvPr>
          <p:cNvSpPr txBox="1"/>
          <p:nvPr/>
        </p:nvSpPr>
        <p:spPr>
          <a:xfrm>
            <a:off x="4384028" y="5408983"/>
            <a:ext cx="3423944" cy="830997"/>
          </a:xfrm>
          <a:prstGeom prst="rect">
            <a:avLst/>
          </a:prstGeom>
          <a:solidFill>
            <a:schemeClr val="bg1"/>
          </a:solidFill>
        </p:spPr>
        <p:txBody>
          <a:bodyPr wrap="square" lIns="91440" tIns="45720" rIns="91440" bIns="45720" rtlCol="0" anchor="t">
            <a:spAutoFit/>
          </a:bodyPr>
          <a:lstStyle/>
          <a:p>
            <a:pPr algn="ctr"/>
            <a:r>
              <a:rPr lang="en-US" sz="2400" dirty="0">
                <a:latin typeface="Arial" panose="020B0604020202020204" pitchFamily="34" charset="0"/>
                <a:ea typeface="Roboto Medium" panose="02000000000000000000" pitchFamily="2" charset="0"/>
                <a:cs typeface="Arial" panose="020B0604020202020204" pitchFamily="34" charset="0"/>
              </a:rPr>
              <a:t>Mental illness is </a:t>
            </a:r>
            <a:br>
              <a:rPr lang="en-US" sz="2400" dirty="0">
                <a:latin typeface="Arial" panose="020B0604020202020204" pitchFamily="34" charset="0"/>
                <a:ea typeface="Roboto Medium" panose="02000000000000000000" pitchFamily="2" charset="0"/>
                <a:cs typeface="Arial" panose="020B0604020202020204" pitchFamily="34" charset="0"/>
              </a:rPr>
            </a:br>
            <a:r>
              <a:rPr lang="en-US" sz="2400" dirty="0">
                <a:latin typeface="Arial" panose="020B0604020202020204" pitchFamily="34" charset="0"/>
                <a:ea typeface="Roboto Medium" panose="02000000000000000000" pitchFamily="2" charset="0"/>
                <a:cs typeface="Arial" panose="020B0604020202020204" pitchFamily="34" charset="0"/>
              </a:rPr>
              <a:t>not a choice. </a:t>
            </a:r>
            <a:endParaRPr lang="en-CA" sz="2400" dirty="0">
              <a:latin typeface="Arial" panose="020B0604020202020204" pitchFamily="34" charset="0"/>
              <a:ea typeface="Roboto Medium" panose="02000000000000000000" pitchFamily="2" charset="0"/>
              <a:cs typeface="Arial" panose="020B0604020202020204" pitchFamily="34" charset="0"/>
            </a:endParaRPr>
          </a:p>
        </p:txBody>
      </p:sp>
    </p:spTree>
    <p:extLst>
      <p:ext uri="{BB962C8B-B14F-4D97-AF65-F5344CB8AC3E}">
        <p14:creationId xmlns:p14="http://schemas.microsoft.com/office/powerpoint/2010/main" val="3690887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1EBDF-7C5E-C146-7644-6CD8521AF9D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D5E51DD-9DA7-85D0-B068-CE9E7DC52C86}"/>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DA0A11A3-933D-1115-AB9A-FAE5FA053BFA}"/>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0">
            <a:extLst>
              <a:ext uri="{FF2B5EF4-FFF2-40B4-BE49-F238E27FC236}">
                <a16:creationId xmlns:a16="http://schemas.microsoft.com/office/drawing/2014/main" id="{6A2759A4-29C7-96C5-B950-049F3138667B}"/>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5</a:t>
            </a:r>
          </a:p>
        </p:txBody>
      </p:sp>
      <p:sp>
        <p:nvSpPr>
          <p:cNvPr id="2" name="Title 1">
            <a:extLst>
              <a:ext uri="{FF2B5EF4-FFF2-40B4-BE49-F238E27FC236}">
                <a16:creationId xmlns:a16="http://schemas.microsoft.com/office/drawing/2014/main" id="{30A20912-6758-34EF-6194-8316B6FA3BF8}"/>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dirty="0">
                <a:latin typeface="Century Gothic" panose="020B0502020202020204" pitchFamily="34" charset="0"/>
                <a:ea typeface="+mj-ea"/>
                <a:cs typeface="Poppins SemiBold"/>
              </a:rPr>
              <a:t>Myth</a:t>
            </a:r>
          </a:p>
        </p:txBody>
      </p:sp>
      <p:sp>
        <p:nvSpPr>
          <p:cNvPr id="9" name="TextBox 8">
            <a:extLst>
              <a:ext uri="{FF2B5EF4-FFF2-40B4-BE49-F238E27FC236}">
                <a16:creationId xmlns:a16="http://schemas.microsoft.com/office/drawing/2014/main" id="{31C8FF29-D61C-5B9B-C291-4CE3D63A2A7F}"/>
              </a:ext>
            </a:extLst>
          </p:cNvPr>
          <p:cNvSpPr txBox="1"/>
          <p:nvPr/>
        </p:nvSpPr>
        <p:spPr>
          <a:xfrm>
            <a:off x="5519255" y="1330086"/>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23534E66-C60B-6620-C810-BD6A3586546F}"/>
              </a:ext>
            </a:extLst>
          </p:cNvPr>
          <p:cNvGraphicFramePr>
            <a:graphicFrameLocks noGrp="1"/>
          </p:cNvGraphicFramePr>
          <p:nvPr>
            <p:extLst>
              <p:ext uri="{D42A27DB-BD31-4B8C-83A1-F6EECF244321}">
                <p14:modId xmlns:p14="http://schemas.microsoft.com/office/powerpoint/2010/main" val="2425884773"/>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0" name="Picture 9" descr="Check mark inside a green circle. ">
            <a:extLst>
              <a:ext uri="{FF2B5EF4-FFF2-40B4-BE49-F238E27FC236}">
                <a16:creationId xmlns:a16="http://schemas.microsoft.com/office/drawing/2014/main" id="{D32A2557-F237-E926-BA32-2ABBFB9FE65F}"/>
              </a:ext>
            </a:extLst>
          </p:cNvPr>
          <p:cNvPicPr>
            <a:picLocks noChangeAspect="1"/>
          </p:cNvPicPr>
          <p:nvPr/>
        </p:nvPicPr>
        <p:blipFill>
          <a:blip r:embed="rId3">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8" name="Picture 7" descr="Icon: Understand the topic.">
            <a:extLst>
              <a:ext uri="{FF2B5EF4-FFF2-40B4-BE49-F238E27FC236}">
                <a16:creationId xmlns:a16="http://schemas.microsoft.com/office/drawing/2014/main" id="{AEF58AC1-BA35-DD55-B409-800487E01EE8}"/>
              </a:ext>
            </a:extLst>
          </p:cNvPr>
          <p:cNvPicPr>
            <a:picLocks noChangeAspect="1"/>
          </p:cNvPicPr>
          <p:nvPr/>
        </p:nvPicPr>
        <p:blipFill>
          <a:blip r:embed="rId4"/>
          <a:stretch>
            <a:fillRect/>
          </a:stretch>
        </p:blipFill>
        <p:spPr>
          <a:xfrm>
            <a:off x="118842" y="5408983"/>
            <a:ext cx="1296501" cy="1327175"/>
          </a:xfrm>
          <a:prstGeom prst="rect">
            <a:avLst/>
          </a:prstGeom>
        </p:spPr>
      </p:pic>
      <p:sp>
        <p:nvSpPr>
          <p:cNvPr id="7" name="TextBox 6">
            <a:extLst>
              <a:ext uri="{FF2B5EF4-FFF2-40B4-BE49-F238E27FC236}">
                <a16:creationId xmlns:a16="http://schemas.microsoft.com/office/drawing/2014/main" id="{100C4877-9B94-A43F-8DAA-3496AA6FC0FC}"/>
              </a:ext>
            </a:extLst>
          </p:cNvPr>
          <p:cNvSpPr txBox="1"/>
          <p:nvPr/>
        </p:nvSpPr>
        <p:spPr>
          <a:xfrm>
            <a:off x="4384028" y="5408983"/>
            <a:ext cx="3423944" cy="830997"/>
          </a:xfrm>
          <a:prstGeom prst="rect">
            <a:avLst/>
          </a:prstGeom>
          <a:solidFill>
            <a:schemeClr val="bg1"/>
          </a:solidFill>
        </p:spPr>
        <p:txBody>
          <a:bodyPr wrap="square" lIns="91440" tIns="45720" rIns="91440" bIns="45720" rtlCol="0" anchor="t">
            <a:spAutoFit/>
          </a:bodyPr>
          <a:lstStyle/>
          <a:p>
            <a:pPr algn="ctr"/>
            <a:r>
              <a:rPr lang="en-US" sz="2400" dirty="0">
                <a:latin typeface="Roboto Medium" panose="02000000000000000000" pitchFamily="2" charset="0"/>
                <a:ea typeface="Roboto Medium" panose="02000000000000000000" pitchFamily="2" charset="0"/>
                <a:cs typeface="Poppins SemiBold" panose="00000700000000000000" pitchFamily="2" charset="0"/>
              </a:rPr>
              <a:t>Mental illness is </a:t>
            </a:r>
            <a:br>
              <a:rPr lang="en-US" sz="2400" dirty="0">
                <a:latin typeface="Roboto Medium" panose="02000000000000000000" pitchFamily="2" charset="0"/>
                <a:ea typeface="Roboto Medium" panose="02000000000000000000" pitchFamily="2" charset="0"/>
                <a:cs typeface="Poppins SemiBold" panose="00000700000000000000" pitchFamily="2" charset="0"/>
              </a:rPr>
            </a:br>
            <a:r>
              <a:rPr lang="en-US" sz="2400" dirty="0">
                <a:latin typeface="Roboto Medium" panose="02000000000000000000" pitchFamily="2" charset="0"/>
                <a:ea typeface="Roboto Medium" panose="02000000000000000000" pitchFamily="2" charset="0"/>
                <a:cs typeface="Poppins SemiBold" panose="00000700000000000000" pitchFamily="2" charset="0"/>
              </a:rPr>
              <a:t>not a choice. </a:t>
            </a:r>
            <a:endParaRPr lang="en-CA" sz="2400" dirty="0">
              <a:latin typeface="Roboto Medium" panose="02000000000000000000" pitchFamily="2" charset="0"/>
              <a:ea typeface="Roboto Medium" panose="02000000000000000000" pitchFamily="2" charset="0"/>
              <a:cs typeface="Poppins SemiBold" panose="00000700000000000000" pitchFamily="2" charset="0"/>
            </a:endParaRPr>
          </a:p>
        </p:txBody>
      </p:sp>
    </p:spTree>
    <p:extLst>
      <p:ext uri="{BB962C8B-B14F-4D97-AF65-F5344CB8AC3E}">
        <p14:creationId xmlns:p14="http://schemas.microsoft.com/office/powerpoint/2010/main" val="1127665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03008-7D98-DD3D-C167-FA97BE6B6F8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D32ACA9-B3AA-D888-8658-DD905F969D49}"/>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108EA65C-4FC5-3891-4410-254570EEA812}"/>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0">
            <a:extLst>
              <a:ext uri="{FF2B5EF4-FFF2-40B4-BE49-F238E27FC236}">
                <a16:creationId xmlns:a16="http://schemas.microsoft.com/office/drawing/2014/main" id="{C75B2F6C-43DA-9DD3-CCCD-A8C9BB8F9D5F}"/>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6</a:t>
            </a:r>
          </a:p>
        </p:txBody>
      </p:sp>
      <p:sp>
        <p:nvSpPr>
          <p:cNvPr id="2" name="Title 1">
            <a:extLst>
              <a:ext uri="{FF2B5EF4-FFF2-40B4-BE49-F238E27FC236}">
                <a16:creationId xmlns:a16="http://schemas.microsoft.com/office/drawing/2014/main" id="{33BD6273-DB20-C6A4-32B6-ABEC82F3C453}"/>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dirty="0">
                <a:latin typeface="Century Gothic" panose="020B0502020202020204" pitchFamily="34" charset="0"/>
                <a:ea typeface="+mj-ea"/>
                <a:cs typeface="Poppins SemiBold"/>
              </a:rPr>
              <a:t>Myth</a:t>
            </a:r>
          </a:p>
        </p:txBody>
      </p:sp>
      <p:sp>
        <p:nvSpPr>
          <p:cNvPr id="9" name="TextBox 8">
            <a:extLst>
              <a:ext uri="{FF2B5EF4-FFF2-40B4-BE49-F238E27FC236}">
                <a16:creationId xmlns:a16="http://schemas.microsoft.com/office/drawing/2014/main" id="{22F08ED2-E390-BAD0-6EBF-4810EB229206}"/>
              </a:ext>
            </a:extLst>
          </p:cNvPr>
          <p:cNvSpPr txBox="1"/>
          <p:nvPr/>
        </p:nvSpPr>
        <p:spPr>
          <a:xfrm>
            <a:off x="5519255" y="1330086"/>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F9782D20-1C06-BB8F-34CD-D40DE7C95100}"/>
              </a:ext>
            </a:extLst>
          </p:cNvPr>
          <p:cNvGraphicFramePr>
            <a:graphicFrameLocks noGrp="1"/>
          </p:cNvGraphicFramePr>
          <p:nvPr>
            <p:extLst>
              <p:ext uri="{D42A27DB-BD31-4B8C-83A1-F6EECF244321}">
                <p14:modId xmlns:p14="http://schemas.microsoft.com/office/powerpoint/2010/main" val="550104902"/>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of a pastel tie-dye unicorn, with its front legs in the air.">
            <a:extLst>
              <a:ext uri="{FF2B5EF4-FFF2-40B4-BE49-F238E27FC236}">
                <a16:creationId xmlns:a16="http://schemas.microsoft.com/office/drawing/2014/main" id="{D301F7ED-94E2-E722-B266-789BD82DA78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10" name="Picture 9" descr="Check mark inside a green circle. ">
            <a:extLst>
              <a:ext uri="{FF2B5EF4-FFF2-40B4-BE49-F238E27FC236}">
                <a16:creationId xmlns:a16="http://schemas.microsoft.com/office/drawing/2014/main" id="{9208F1E6-98CF-C8D2-411D-DB519C79FECB}"/>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8" name="Picture 7" descr="Icon: Understand the topic.">
            <a:extLst>
              <a:ext uri="{FF2B5EF4-FFF2-40B4-BE49-F238E27FC236}">
                <a16:creationId xmlns:a16="http://schemas.microsoft.com/office/drawing/2014/main" id="{325D8079-0591-D096-AEAE-91C74592A02B}"/>
              </a:ext>
            </a:extLst>
          </p:cNvPr>
          <p:cNvPicPr>
            <a:picLocks noChangeAspect="1"/>
          </p:cNvPicPr>
          <p:nvPr/>
        </p:nvPicPr>
        <p:blipFill>
          <a:blip r:embed="rId5"/>
          <a:stretch>
            <a:fillRect/>
          </a:stretch>
        </p:blipFill>
        <p:spPr>
          <a:xfrm>
            <a:off x="118842" y="5408983"/>
            <a:ext cx="1296501" cy="1327175"/>
          </a:xfrm>
          <a:prstGeom prst="rect">
            <a:avLst/>
          </a:prstGeom>
        </p:spPr>
      </p:pic>
      <p:sp>
        <p:nvSpPr>
          <p:cNvPr id="7" name="TextBox 6">
            <a:extLst>
              <a:ext uri="{FF2B5EF4-FFF2-40B4-BE49-F238E27FC236}">
                <a16:creationId xmlns:a16="http://schemas.microsoft.com/office/drawing/2014/main" id="{0E6D91AB-D208-D321-A1FF-A40997D5AA52}"/>
              </a:ext>
            </a:extLst>
          </p:cNvPr>
          <p:cNvSpPr txBox="1"/>
          <p:nvPr/>
        </p:nvSpPr>
        <p:spPr>
          <a:xfrm>
            <a:off x="4384028" y="5009832"/>
            <a:ext cx="3423944" cy="1569660"/>
          </a:xfrm>
          <a:prstGeom prst="rect">
            <a:avLst/>
          </a:prstGeom>
          <a:solidFill>
            <a:schemeClr val="bg1"/>
          </a:solidFill>
        </p:spPr>
        <p:txBody>
          <a:bodyPr wrap="square" lIns="91440" tIns="45720" rIns="91440" bIns="45720" rtlCol="0" anchor="t">
            <a:spAutoFit/>
          </a:bodyPr>
          <a:lstStyle/>
          <a:p>
            <a:pPr algn="ctr"/>
            <a:r>
              <a:rPr lang="en-US" sz="2400" dirty="0">
                <a:latin typeface="Arial" panose="020B0604020202020204" pitchFamily="34" charset="0"/>
                <a:ea typeface="Roboto Medium" panose="02000000000000000000" pitchFamily="2" charset="0"/>
                <a:cs typeface="Arial" panose="020B0604020202020204" pitchFamily="34" charset="0"/>
              </a:rPr>
              <a:t>People with mental illnesses are likely to be violent and unpredictable.</a:t>
            </a:r>
          </a:p>
        </p:txBody>
      </p:sp>
    </p:spTree>
    <p:extLst>
      <p:ext uri="{BB962C8B-B14F-4D97-AF65-F5344CB8AC3E}">
        <p14:creationId xmlns:p14="http://schemas.microsoft.com/office/powerpoint/2010/main" val="140230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8847F-88A6-35A6-E3A1-230AB840F2C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E81F92A-D4E6-7063-9593-C8A19166CA17}"/>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9BF630D1-B56A-0DAD-2570-292E7FC78A5A}"/>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0">
            <a:extLst>
              <a:ext uri="{FF2B5EF4-FFF2-40B4-BE49-F238E27FC236}">
                <a16:creationId xmlns:a16="http://schemas.microsoft.com/office/drawing/2014/main" id="{C232BAEE-24DB-6859-0F5C-BB13630EBF36}"/>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Myth or Fact 7</a:t>
            </a:r>
          </a:p>
        </p:txBody>
      </p:sp>
      <p:sp>
        <p:nvSpPr>
          <p:cNvPr id="2" name="Title 1">
            <a:extLst>
              <a:ext uri="{FF2B5EF4-FFF2-40B4-BE49-F238E27FC236}">
                <a16:creationId xmlns:a16="http://schemas.microsoft.com/office/drawing/2014/main" id="{5A2CBC42-3DEA-D038-C830-7C282A4AD83D}"/>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dirty="0">
                <a:latin typeface="Century Gothic" panose="020B0502020202020204" pitchFamily="34" charset="0"/>
                <a:ea typeface="+mj-ea"/>
                <a:cs typeface="Poppins SemiBold"/>
              </a:rPr>
              <a:t>Myth</a:t>
            </a:r>
          </a:p>
        </p:txBody>
      </p:sp>
      <p:sp>
        <p:nvSpPr>
          <p:cNvPr id="9" name="TextBox 8">
            <a:extLst>
              <a:ext uri="{FF2B5EF4-FFF2-40B4-BE49-F238E27FC236}">
                <a16:creationId xmlns:a16="http://schemas.microsoft.com/office/drawing/2014/main" id="{A516BF1E-13FD-5557-D7AC-F9C41FDDD215}"/>
              </a:ext>
            </a:extLst>
          </p:cNvPr>
          <p:cNvSpPr txBox="1"/>
          <p:nvPr/>
        </p:nvSpPr>
        <p:spPr>
          <a:xfrm>
            <a:off x="5519255" y="1330086"/>
            <a:ext cx="923651" cy="1015663"/>
          </a:xfrm>
          <a:prstGeom prst="rect">
            <a:avLst/>
          </a:prstGeom>
          <a:noFill/>
        </p:spPr>
        <p:txBody>
          <a:bodyPr wrap="none" rtlCol="0">
            <a:spAutoFit/>
          </a:bodyPr>
          <a:lstStyle/>
          <a:p>
            <a:r>
              <a:rPr lang="en-CA" sz="6000" b="1" dirty="0">
                <a:latin typeface="Century Gothic" panose="020B0502020202020204" pitchFamily="34" charset="0"/>
                <a:ea typeface="+mj-ea"/>
                <a:cs typeface="Poppins SemiBold"/>
              </a:rPr>
              <a:t>or</a:t>
            </a:r>
          </a:p>
        </p:txBody>
      </p:sp>
      <p:graphicFrame>
        <p:nvGraphicFramePr>
          <p:cNvPr id="12" name="Table 11">
            <a:extLst>
              <a:ext uri="{FF2B5EF4-FFF2-40B4-BE49-F238E27FC236}">
                <a16:creationId xmlns:a16="http://schemas.microsoft.com/office/drawing/2014/main" id="{AC4AA9C2-2FF0-5A92-9729-8FDACC57860A}"/>
              </a:ext>
            </a:extLst>
          </p:cNvPr>
          <p:cNvGraphicFramePr>
            <a:graphicFrameLocks noGrp="1"/>
          </p:cNvGraphicFramePr>
          <p:nvPr>
            <p:extLst>
              <p:ext uri="{D42A27DB-BD31-4B8C-83A1-F6EECF244321}">
                <p14:modId xmlns:p14="http://schemas.microsoft.com/office/powerpoint/2010/main" val="3861202396"/>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en-US"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rPr>
                        <a:t>Fact</a:t>
                      </a:r>
                      <a:endParaRPr kumimoji="0" lang="en-CA" sz="6000" b="1" u="none" strike="noStrike" kern="1200" cap="none" spc="0" normalizeH="0" baseline="0" dirty="0">
                        <a:ln>
                          <a:noFill/>
                        </a:ln>
                        <a:solidFill>
                          <a:schemeClr val="tx1"/>
                        </a:solidFill>
                        <a:effectLst/>
                        <a:uLnTx/>
                        <a:uFillTx/>
                        <a:latin typeface="Century Gothic" panose="020B0502020202020204" pitchFamily="34" charset="0"/>
                        <a:ea typeface="+mj-ea"/>
                        <a:cs typeface="Poppins SemiBold"/>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of a pastel tie-dye unicorn, with its front legs in the air.">
            <a:extLst>
              <a:ext uri="{FF2B5EF4-FFF2-40B4-BE49-F238E27FC236}">
                <a16:creationId xmlns:a16="http://schemas.microsoft.com/office/drawing/2014/main" id="{2A4C6BB1-2C6A-BD3F-DF56-1A68B47F493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8" name="Picture 7" descr="Icon: Understand the topic.">
            <a:extLst>
              <a:ext uri="{FF2B5EF4-FFF2-40B4-BE49-F238E27FC236}">
                <a16:creationId xmlns:a16="http://schemas.microsoft.com/office/drawing/2014/main" id="{BDF95E44-563E-6D90-3E15-88ACECAAE650}"/>
              </a:ext>
            </a:extLst>
          </p:cNvPr>
          <p:cNvPicPr>
            <a:picLocks noChangeAspect="1"/>
          </p:cNvPicPr>
          <p:nvPr/>
        </p:nvPicPr>
        <p:blipFill>
          <a:blip r:embed="rId4"/>
          <a:stretch>
            <a:fillRect/>
          </a:stretch>
        </p:blipFill>
        <p:spPr>
          <a:xfrm>
            <a:off x="118842" y="5408983"/>
            <a:ext cx="1296501" cy="1327175"/>
          </a:xfrm>
          <a:prstGeom prst="rect">
            <a:avLst/>
          </a:prstGeom>
        </p:spPr>
      </p:pic>
      <p:sp>
        <p:nvSpPr>
          <p:cNvPr id="7" name="TextBox 6">
            <a:extLst>
              <a:ext uri="{FF2B5EF4-FFF2-40B4-BE49-F238E27FC236}">
                <a16:creationId xmlns:a16="http://schemas.microsoft.com/office/drawing/2014/main" id="{CBDD996B-DE22-B7D9-B49B-84AEAAA654A0}"/>
              </a:ext>
            </a:extLst>
          </p:cNvPr>
          <p:cNvSpPr txBox="1"/>
          <p:nvPr/>
        </p:nvSpPr>
        <p:spPr>
          <a:xfrm>
            <a:off x="4384028" y="5009832"/>
            <a:ext cx="3423944" cy="1569660"/>
          </a:xfrm>
          <a:prstGeom prst="rect">
            <a:avLst/>
          </a:prstGeom>
          <a:solidFill>
            <a:schemeClr val="bg1"/>
          </a:solidFill>
        </p:spPr>
        <p:txBody>
          <a:bodyPr wrap="square" lIns="91440" tIns="45720" rIns="91440" bIns="45720" rtlCol="0" anchor="t">
            <a:spAutoFit/>
          </a:bodyPr>
          <a:lstStyle/>
          <a:p>
            <a:pPr algn="ctr"/>
            <a:r>
              <a:rPr lang="en-US" sz="2400" dirty="0">
                <a:latin typeface="Arial" panose="020B0604020202020204" pitchFamily="34" charset="0"/>
                <a:ea typeface="Roboto Medium" panose="02000000000000000000" pitchFamily="2" charset="0"/>
                <a:cs typeface="Arial" panose="020B0604020202020204" pitchFamily="34" charset="0"/>
              </a:rPr>
              <a:t>People with mental illnesses are likely to be violent and unpredictable.</a:t>
            </a:r>
          </a:p>
        </p:txBody>
      </p:sp>
    </p:spTree>
    <p:extLst>
      <p:ext uri="{BB962C8B-B14F-4D97-AF65-F5344CB8AC3E}">
        <p14:creationId xmlns:p14="http://schemas.microsoft.com/office/powerpoint/2010/main" val="2217039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00F7E-EE0A-3C22-7336-E6BAE998C9B1}"/>
              </a:ext>
            </a:extLst>
          </p:cNvPr>
          <p:cNvSpPr>
            <a:spLocks noGrp="1"/>
          </p:cNvSpPr>
          <p:nvPr>
            <p:ph type="title"/>
          </p:nvPr>
        </p:nvSpPr>
        <p:spPr>
          <a:xfrm>
            <a:off x="141511" y="-135751"/>
            <a:ext cx="10515600" cy="1325563"/>
          </a:xfrm>
        </p:spPr>
        <p:txBody>
          <a:bodyPr/>
          <a:lstStyle/>
          <a:p>
            <a:r>
              <a:rPr lang="en-US" dirty="0">
                <a:latin typeface="Century Gothic" panose="020B0502020202020204" pitchFamily="34" charset="0"/>
                <a:cs typeface="Poppins SemiBold"/>
              </a:rPr>
              <a:t>Where does stigma come from?</a:t>
            </a:r>
          </a:p>
        </p:txBody>
      </p:sp>
      <p:graphicFrame>
        <p:nvGraphicFramePr>
          <p:cNvPr id="9" name="Table 8">
            <a:extLst>
              <a:ext uri="{FF2B5EF4-FFF2-40B4-BE49-F238E27FC236}">
                <a16:creationId xmlns:a16="http://schemas.microsoft.com/office/drawing/2014/main" id="{5B393637-1549-C952-6934-8499FCB9711D}"/>
              </a:ext>
            </a:extLst>
          </p:cNvPr>
          <p:cNvGraphicFramePr>
            <a:graphicFrameLocks noGrp="1"/>
          </p:cNvGraphicFramePr>
          <p:nvPr>
            <p:extLst>
              <p:ext uri="{D42A27DB-BD31-4B8C-83A1-F6EECF244321}">
                <p14:modId xmlns:p14="http://schemas.microsoft.com/office/powerpoint/2010/main" val="2934915717"/>
              </p:ext>
            </p:extLst>
          </p:nvPr>
        </p:nvGraphicFramePr>
        <p:xfrm>
          <a:off x="1634241" y="1274040"/>
          <a:ext cx="8951026" cy="4023360"/>
        </p:xfrm>
        <a:graphic>
          <a:graphicData uri="http://schemas.openxmlformats.org/drawingml/2006/table">
            <a:tbl>
              <a:tblPr firstRow="1" bandRow="1">
                <a:tableStyleId>{775DCB02-9BB8-47FD-8907-85C794F793BA}</a:tableStyleId>
              </a:tblPr>
              <a:tblGrid>
                <a:gridCol w="8951026">
                  <a:extLst>
                    <a:ext uri="{9D8B030D-6E8A-4147-A177-3AD203B41FA5}">
                      <a16:colId xmlns:a16="http://schemas.microsoft.com/office/drawing/2014/main" val="4037845041"/>
                    </a:ext>
                  </a:extLst>
                </a:gridCol>
              </a:tblGrid>
              <a:tr h="1407886">
                <a:tc>
                  <a:txBody>
                    <a:bodyPr/>
                    <a:lstStyle/>
                    <a:p>
                      <a:endParaRPr lang="en-US" sz="2400" b="1" i="0" kern="1200" dirty="0">
                        <a:solidFill>
                          <a:schemeClr val="tx1"/>
                        </a:solidFill>
                        <a:effectLst/>
                        <a:latin typeface="Century Gothic" panose="020B0502020202020204" pitchFamily="34" charset="0"/>
                        <a:ea typeface="+mn-ea"/>
                        <a:cs typeface="Poppins SemiBold" panose="00000700000000000000" pitchFamily="2" charset="0"/>
                      </a:endParaRPr>
                    </a:p>
                    <a:p>
                      <a:r>
                        <a:rPr lang="en-US" sz="2400" b="1" i="0" kern="1200" dirty="0">
                          <a:solidFill>
                            <a:schemeClr val="tx1"/>
                          </a:solidFill>
                          <a:effectLst/>
                          <a:latin typeface="Century Gothic" panose="020B0502020202020204" pitchFamily="34" charset="0"/>
                          <a:ea typeface="+mn-ea"/>
                          <a:cs typeface="Poppins SemiBold"/>
                        </a:rPr>
                        <a:t>Stigma can come from the way society and our communities understand and talk about mental health and mental illness.</a:t>
                      </a:r>
                    </a:p>
                    <a:p>
                      <a:endParaRPr lang="en-CA" sz="2400" b="1" i="0" dirty="0">
                        <a:latin typeface="Century Gothic" panose="020B0502020202020204" pitchFamily="34" charset="0"/>
                        <a:cs typeface="Poppins SemiBold" panose="00000700000000000000" pitchFamily="2" charset="0"/>
                      </a:endParaRPr>
                    </a:p>
                  </a:txBody>
                  <a:tcPr>
                    <a:solidFill>
                      <a:schemeClr val="accent4">
                        <a:lumMod val="20000"/>
                        <a:lumOff val="80000"/>
                      </a:schemeClr>
                    </a:solidFill>
                  </a:tcPr>
                </a:tc>
                <a:extLst>
                  <a:ext uri="{0D108BD9-81ED-4DB2-BD59-A6C34878D82A}">
                    <a16:rowId xmlns:a16="http://schemas.microsoft.com/office/drawing/2014/main" val="837301504"/>
                  </a:ext>
                </a:extLst>
              </a:tr>
              <a:tr h="1407886">
                <a:tc>
                  <a:txBody>
                    <a:bodyPr/>
                    <a:lstStyle/>
                    <a:p>
                      <a:pPr rtl="0" fontAlgn="base"/>
                      <a:endParaRPr lang="en-US" sz="2400" b="1" i="0" kern="1200" dirty="0">
                        <a:solidFill>
                          <a:schemeClr val="tx1"/>
                        </a:solidFill>
                        <a:effectLst/>
                        <a:latin typeface="Century Gothic" panose="020B0502020202020204" pitchFamily="34" charset="0"/>
                        <a:ea typeface="+mn-ea"/>
                        <a:cs typeface="Poppins SemiBold" panose="00000700000000000000" pitchFamily="2" charset="0"/>
                      </a:endParaRPr>
                    </a:p>
                    <a:p>
                      <a:pPr rtl="0" fontAlgn="base"/>
                      <a:r>
                        <a:rPr lang="en-US" sz="2400" b="1" i="0" kern="1200" dirty="0">
                          <a:solidFill>
                            <a:schemeClr val="tx1"/>
                          </a:solidFill>
                          <a:effectLst/>
                          <a:latin typeface="Century Gothic" panose="020B0502020202020204" pitchFamily="34" charset="0"/>
                          <a:ea typeface="+mn-ea"/>
                          <a:cs typeface="Poppins SemiBold"/>
                        </a:rPr>
                        <a:t>Some perceptions exist because of misunderstandings and stereotypes that have been around for a long time and continue to be reinforced</a:t>
                      </a:r>
                      <a:r>
                        <a:rPr lang="en-US" sz="2400" b="1" i="0" kern="1200" dirty="0">
                          <a:solidFill>
                            <a:schemeClr val="tx1"/>
                          </a:solidFill>
                          <a:effectLst/>
                          <a:latin typeface="Century Gothic" panose="020B0502020202020204" pitchFamily="34" charset="0"/>
                          <a:ea typeface="+mn-ea"/>
                          <a:cs typeface="+mn-cs"/>
                        </a:rPr>
                        <a:t>.</a:t>
                      </a:r>
                    </a:p>
                    <a:p>
                      <a:pPr rtl="0" fontAlgn="base"/>
                      <a:endParaRPr lang="en-US" sz="1800" b="1" i="0" kern="1200" dirty="0">
                        <a:solidFill>
                          <a:schemeClr val="tx1"/>
                        </a:solidFill>
                        <a:effectLst/>
                        <a:latin typeface="Century Gothic" panose="020B0502020202020204" pitchFamily="34" charset="0"/>
                        <a:ea typeface="+mn-ea"/>
                        <a:cs typeface="+mn-cs"/>
                      </a:endParaRPr>
                    </a:p>
                    <a:p>
                      <a:endParaRPr lang="en-CA" b="1" i="0" dirty="0">
                        <a:latin typeface="Century Gothic" panose="020B0502020202020204" pitchFamily="34" charset="0"/>
                      </a:endParaRPr>
                    </a:p>
                  </a:txBody>
                  <a:tcPr>
                    <a:solidFill>
                      <a:schemeClr val="accent1">
                        <a:lumMod val="40000"/>
                        <a:lumOff val="60000"/>
                        <a:alpha val="40000"/>
                      </a:schemeClr>
                    </a:solidFill>
                  </a:tcPr>
                </a:tc>
                <a:extLst>
                  <a:ext uri="{0D108BD9-81ED-4DB2-BD59-A6C34878D82A}">
                    <a16:rowId xmlns:a16="http://schemas.microsoft.com/office/drawing/2014/main" val="1360003891"/>
                  </a:ext>
                </a:extLst>
              </a:tr>
            </a:tbl>
          </a:graphicData>
        </a:graphic>
      </p:graphicFrame>
    </p:spTree>
    <p:extLst>
      <p:ext uri="{BB962C8B-B14F-4D97-AF65-F5344CB8AC3E}">
        <p14:creationId xmlns:p14="http://schemas.microsoft.com/office/powerpoint/2010/main" val="329416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687DD-75CF-B81C-B6B9-054A77257BD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6C56570-5931-DDC1-67B6-01E3E5D58775}"/>
              </a:ext>
            </a:extLst>
          </p:cNvPr>
          <p:cNvSpPr>
            <a:spLocks noGrp="1"/>
          </p:cNvSpPr>
          <p:nvPr>
            <p:ph type="title"/>
          </p:nvPr>
        </p:nvSpPr>
        <p:spPr>
          <a:xfrm>
            <a:off x="141511" y="-112524"/>
            <a:ext cx="10515600" cy="1325563"/>
          </a:xfrm>
        </p:spPr>
        <p:txBody>
          <a:bodyPr/>
          <a:lstStyle/>
          <a:p>
            <a:r>
              <a:rPr lang="en-US" dirty="0">
                <a:latin typeface="Century Gothic" panose="020B0502020202020204" pitchFamily="34" charset="0"/>
                <a:cs typeface="Poppins SemiBold"/>
              </a:rPr>
              <a:t>Where does stigma come from? </a:t>
            </a:r>
            <a:r>
              <a:rPr lang="en-US" dirty="0">
                <a:solidFill>
                  <a:schemeClr val="bg1"/>
                </a:solidFill>
                <a:latin typeface="Poppins SemiBold"/>
                <a:cs typeface="Poppins SemiBold"/>
              </a:rPr>
              <a:t>2</a:t>
            </a:r>
          </a:p>
        </p:txBody>
      </p:sp>
      <p:graphicFrame>
        <p:nvGraphicFramePr>
          <p:cNvPr id="9" name="Table 8">
            <a:extLst>
              <a:ext uri="{FF2B5EF4-FFF2-40B4-BE49-F238E27FC236}">
                <a16:creationId xmlns:a16="http://schemas.microsoft.com/office/drawing/2014/main" id="{FCFC3DF4-02EC-4C8A-165A-588DD2BAA35D}"/>
              </a:ext>
            </a:extLst>
          </p:cNvPr>
          <p:cNvGraphicFramePr>
            <a:graphicFrameLocks noGrp="1"/>
          </p:cNvGraphicFramePr>
          <p:nvPr>
            <p:extLst>
              <p:ext uri="{D42A27DB-BD31-4B8C-83A1-F6EECF244321}">
                <p14:modId xmlns:p14="http://schemas.microsoft.com/office/powerpoint/2010/main" val="223750877"/>
              </p:ext>
            </p:extLst>
          </p:nvPr>
        </p:nvGraphicFramePr>
        <p:xfrm>
          <a:off x="1627285" y="1276449"/>
          <a:ext cx="8951026" cy="4480560"/>
        </p:xfrm>
        <a:graphic>
          <a:graphicData uri="http://schemas.openxmlformats.org/drawingml/2006/table">
            <a:tbl>
              <a:tblPr firstRow="1" bandRow="1">
                <a:tableStyleId>{775DCB02-9BB8-47FD-8907-85C794F793BA}</a:tableStyleId>
              </a:tblPr>
              <a:tblGrid>
                <a:gridCol w="8951026">
                  <a:extLst>
                    <a:ext uri="{9D8B030D-6E8A-4147-A177-3AD203B41FA5}">
                      <a16:colId xmlns:a16="http://schemas.microsoft.com/office/drawing/2014/main" val="4037845041"/>
                    </a:ext>
                  </a:extLst>
                </a:gridCol>
              </a:tblGrid>
              <a:tr h="1407886">
                <a:tc>
                  <a:txBody>
                    <a:bodyPr/>
                    <a:lstStyle/>
                    <a:p>
                      <a:endParaRPr lang="en-US" sz="2400" b="1" i="0" kern="1200" dirty="0">
                        <a:solidFill>
                          <a:schemeClr val="tx1"/>
                        </a:solidFill>
                        <a:effectLst/>
                        <a:latin typeface="Century Gothic" panose="020B0502020202020204" pitchFamily="34" charset="0"/>
                        <a:ea typeface="+mn-ea"/>
                        <a:cs typeface="Poppins SemiBold"/>
                      </a:endParaRPr>
                    </a:p>
                    <a:p>
                      <a:r>
                        <a:rPr lang="en-US" sz="2400" b="1" i="0" kern="1200" dirty="0">
                          <a:solidFill>
                            <a:schemeClr val="tx1"/>
                          </a:solidFill>
                          <a:effectLst/>
                          <a:latin typeface="Century Gothic" panose="020B0502020202020204" pitchFamily="34" charset="0"/>
                          <a:ea typeface="+mn-ea"/>
                          <a:cs typeface="Poppins SemiBold"/>
                        </a:rPr>
                        <a:t>Media and the entertainment industry play an important role in influencing opinions about mental health and mental illness.</a:t>
                      </a:r>
                    </a:p>
                    <a:p>
                      <a:endParaRPr lang="en-CA" sz="2400" dirty="0">
                        <a:latin typeface="Poppins SemiBold" panose="00000700000000000000" pitchFamily="2" charset="0"/>
                        <a:cs typeface="Poppins SemiBold" panose="00000700000000000000" pitchFamily="2" charset="0"/>
                      </a:endParaRPr>
                    </a:p>
                  </a:txBody>
                  <a:tcPr>
                    <a:solidFill>
                      <a:schemeClr val="accent4">
                        <a:lumMod val="20000"/>
                        <a:lumOff val="80000"/>
                      </a:schemeClr>
                    </a:solidFill>
                  </a:tcPr>
                </a:tc>
                <a:extLst>
                  <a:ext uri="{0D108BD9-81ED-4DB2-BD59-A6C34878D82A}">
                    <a16:rowId xmlns:a16="http://schemas.microsoft.com/office/drawing/2014/main" val="837301504"/>
                  </a:ext>
                </a:extLst>
              </a:tr>
              <a:tr h="1407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i="0" kern="1200" dirty="0">
                        <a:solidFill>
                          <a:schemeClr val="tx1"/>
                        </a:solidFill>
                        <a:effectLst/>
                        <a:latin typeface="Century Gothic" panose="020B0502020202020204" pitchFamily="34" charset="0"/>
                        <a:ea typeface="+mn-ea"/>
                        <a:cs typeface="Poppins SemiBold"/>
                      </a:endParaRPr>
                    </a:p>
                    <a:p>
                      <a:pPr marL="0" marR="0" lvl="0" indent="0" algn="l" rtl="0" eaLnBrk="1" fontAlgn="auto" latinLnBrk="0" hangingPunct="1">
                        <a:lnSpc>
                          <a:spcPct val="100000"/>
                        </a:lnSpc>
                        <a:spcBef>
                          <a:spcPts val="0"/>
                        </a:spcBef>
                        <a:spcAft>
                          <a:spcPts val="0"/>
                        </a:spcAft>
                        <a:buClrTx/>
                        <a:buSzTx/>
                        <a:buFontTx/>
                        <a:buNone/>
                      </a:pPr>
                      <a:r>
                        <a:rPr lang="en-US" sz="2400" b="1" i="0" kern="1200" dirty="0">
                          <a:solidFill>
                            <a:schemeClr val="tx1"/>
                          </a:solidFill>
                          <a:effectLst/>
                          <a:latin typeface="Century Gothic" panose="020B0502020202020204" pitchFamily="34" charset="0"/>
                          <a:ea typeface="+mn-ea"/>
                          <a:cs typeface="Poppins SemiBold"/>
                        </a:rPr>
                        <a:t>In some situations, social media has played a positive role in starting conversations about mental health that can reduce stigma. It can also play a role in spreading misinformation, perpetuating stereotypes and reinforcing stigma. </a:t>
                      </a:r>
                    </a:p>
                    <a:p>
                      <a:endParaRPr lang="en-CA" dirty="0"/>
                    </a:p>
                  </a:txBody>
                  <a:tcPr>
                    <a:solidFill>
                      <a:schemeClr val="accent4">
                        <a:lumMod val="40000"/>
                        <a:lumOff val="60000"/>
                        <a:alpha val="40000"/>
                      </a:schemeClr>
                    </a:solidFill>
                  </a:tcPr>
                </a:tc>
                <a:extLst>
                  <a:ext uri="{0D108BD9-81ED-4DB2-BD59-A6C34878D82A}">
                    <a16:rowId xmlns:a16="http://schemas.microsoft.com/office/drawing/2014/main" val="1360003891"/>
                  </a:ext>
                </a:extLst>
              </a:tr>
            </a:tbl>
          </a:graphicData>
        </a:graphic>
      </p:graphicFrame>
    </p:spTree>
    <p:extLst>
      <p:ext uri="{BB962C8B-B14F-4D97-AF65-F5344CB8AC3E}">
        <p14:creationId xmlns:p14="http://schemas.microsoft.com/office/powerpoint/2010/main" val="37914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F5713-36B2-DA20-70A0-0EBF84ED694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9DF0F50-4668-03E3-946F-C76593D7C977}"/>
              </a:ext>
            </a:extLst>
          </p:cNvPr>
          <p:cNvSpPr txBox="1">
            <a:spLocks noGrp="1"/>
          </p:cNvSpPr>
          <p:nvPr>
            <p:ph type="title" idx="4294967295"/>
          </p:nvPr>
        </p:nvSpPr>
        <p:spPr>
          <a:xfrm>
            <a:off x="141511" y="-112524"/>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latin typeface="Century Gothic" panose="020B0502020202020204" pitchFamily="34" charset="0"/>
                <a:cs typeface="Poppins SemiBold"/>
              </a:rPr>
              <a:t>Where does stigma come from? </a:t>
            </a:r>
            <a:r>
              <a:rPr kumimoji="0" lang="en-US" sz="4400" b="1" i="0" u="none" strike="noStrike" kern="1200" cap="none" spc="0" normalizeH="0" baseline="0" noProof="0" dirty="0">
                <a:ln>
                  <a:noFill/>
                </a:ln>
                <a:solidFill>
                  <a:schemeClr val="bg1"/>
                </a:solidFill>
                <a:effectLst/>
                <a:uLnTx/>
                <a:uFillTx/>
                <a:latin typeface="Poppins SemiBold"/>
                <a:ea typeface="+mj-ea"/>
                <a:cs typeface="Poppins SemiBold"/>
              </a:rPr>
              <a:t>3</a:t>
            </a:r>
          </a:p>
        </p:txBody>
      </p:sp>
      <p:graphicFrame>
        <p:nvGraphicFramePr>
          <p:cNvPr id="9" name="Table 8">
            <a:extLst>
              <a:ext uri="{FF2B5EF4-FFF2-40B4-BE49-F238E27FC236}">
                <a16:creationId xmlns:a16="http://schemas.microsoft.com/office/drawing/2014/main" id="{D283C4A3-6818-4A4E-CDE5-D20FD0248160}"/>
              </a:ext>
            </a:extLst>
          </p:cNvPr>
          <p:cNvGraphicFramePr>
            <a:graphicFrameLocks noGrp="1"/>
          </p:cNvGraphicFramePr>
          <p:nvPr>
            <p:extLst>
              <p:ext uri="{D42A27DB-BD31-4B8C-83A1-F6EECF244321}">
                <p14:modId xmlns:p14="http://schemas.microsoft.com/office/powerpoint/2010/main" val="4023734989"/>
              </p:ext>
            </p:extLst>
          </p:nvPr>
        </p:nvGraphicFramePr>
        <p:xfrm>
          <a:off x="1625095" y="1252082"/>
          <a:ext cx="8951026" cy="3383280"/>
        </p:xfrm>
        <a:graphic>
          <a:graphicData uri="http://schemas.openxmlformats.org/drawingml/2006/table">
            <a:tbl>
              <a:tblPr firstRow="1" bandRow="1">
                <a:tableStyleId>{775DCB02-9BB8-47FD-8907-85C794F793BA}</a:tableStyleId>
              </a:tblPr>
              <a:tblGrid>
                <a:gridCol w="8951026">
                  <a:extLst>
                    <a:ext uri="{9D8B030D-6E8A-4147-A177-3AD203B41FA5}">
                      <a16:colId xmlns:a16="http://schemas.microsoft.com/office/drawing/2014/main" val="4037845041"/>
                    </a:ext>
                  </a:extLst>
                </a:gridCol>
              </a:tblGrid>
              <a:tr h="1407886">
                <a:tc>
                  <a:txBody>
                    <a:bodyPr/>
                    <a:lstStyle/>
                    <a:p>
                      <a:endParaRPr lang="en-US" sz="2400" b="0" i="0" kern="1200" dirty="0">
                        <a:solidFill>
                          <a:schemeClr val="tx1"/>
                        </a:solidFill>
                        <a:effectLst/>
                        <a:latin typeface="Poppins SemiBold"/>
                        <a:ea typeface="+mn-ea"/>
                        <a:cs typeface="Poppins SemiBold"/>
                      </a:endParaRPr>
                    </a:p>
                    <a:p>
                      <a:pPr lvl="0">
                        <a:buNone/>
                      </a:pPr>
                      <a:r>
                        <a:rPr lang="en-US" sz="2400" b="1" i="0" kern="1200" noProof="0" dirty="0">
                          <a:solidFill>
                            <a:schemeClr val="tx1"/>
                          </a:solidFill>
                          <a:effectLst/>
                          <a:latin typeface="Century Gothic" panose="020B0502020202020204" pitchFamily="34" charset="0"/>
                          <a:ea typeface="+mn-ea"/>
                          <a:cs typeface="Poppins SemiBold"/>
                        </a:rPr>
                        <a:t>Stigma can be influenced and impacted by already entrenched cultural, racial, gender and faith views that associate mental illness with weakness and shame. </a:t>
                      </a:r>
                    </a:p>
                    <a:p>
                      <a:pPr lvl="0">
                        <a:buNone/>
                      </a:pPr>
                      <a:endParaRPr lang="en-US" sz="2400" b="0" i="0" u="none" strike="noStrike" kern="1200" noProof="0" dirty="0">
                        <a:solidFill>
                          <a:srgbClr val="212529"/>
                        </a:solidFill>
                        <a:effectLst/>
                        <a:latin typeface="Poppins SemiBold"/>
                        <a:ea typeface="+mn-ea"/>
                        <a:cs typeface="Poppins SemiBold"/>
                      </a:endParaRPr>
                    </a:p>
                  </a:txBody>
                  <a:tcPr>
                    <a:solidFill>
                      <a:schemeClr val="accent4">
                        <a:lumMod val="20000"/>
                        <a:lumOff val="80000"/>
                      </a:schemeClr>
                    </a:solidFill>
                  </a:tcPr>
                </a:tc>
                <a:extLst>
                  <a:ext uri="{0D108BD9-81ED-4DB2-BD59-A6C34878D82A}">
                    <a16:rowId xmlns:a16="http://schemas.microsoft.com/office/drawing/2014/main" val="837301504"/>
                  </a:ext>
                </a:extLst>
              </a:tr>
              <a:tr h="1407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i="0" kern="1200" dirty="0">
                        <a:solidFill>
                          <a:schemeClr val="tx1"/>
                        </a:solidFill>
                        <a:effectLst/>
                        <a:latin typeface="Poppins SemiBold"/>
                        <a:ea typeface="+mn-ea"/>
                        <a:cs typeface="Poppins SemiBold"/>
                      </a:endParaRPr>
                    </a:p>
                    <a:p>
                      <a:pPr marL="0" marR="0" lvl="0" indent="0" algn="l">
                        <a:lnSpc>
                          <a:spcPct val="100000"/>
                        </a:lnSpc>
                        <a:spcBef>
                          <a:spcPts val="0"/>
                        </a:spcBef>
                        <a:spcAft>
                          <a:spcPts val="0"/>
                        </a:spcAft>
                        <a:buNone/>
                      </a:pPr>
                      <a:r>
                        <a:rPr lang="en-US" sz="2400" b="1" i="0" kern="1200" noProof="0" dirty="0">
                          <a:solidFill>
                            <a:schemeClr val="tx1"/>
                          </a:solidFill>
                          <a:effectLst/>
                          <a:latin typeface="Century Gothic" panose="020B0502020202020204" pitchFamily="34" charset="0"/>
                          <a:ea typeface="+mn-ea"/>
                          <a:cs typeface="Poppins SemiBold"/>
                        </a:rPr>
                        <a:t>This can discourage appropriate help-seeking and encourage ineffective supports or interventions.</a:t>
                      </a:r>
                    </a:p>
                    <a:p>
                      <a:endParaRPr lang="en-CA" dirty="0"/>
                    </a:p>
                  </a:txBody>
                  <a:tcPr>
                    <a:solidFill>
                      <a:schemeClr val="accent4">
                        <a:lumMod val="40000"/>
                        <a:lumOff val="60000"/>
                        <a:alpha val="40000"/>
                      </a:schemeClr>
                    </a:solidFill>
                  </a:tcPr>
                </a:tc>
                <a:extLst>
                  <a:ext uri="{0D108BD9-81ED-4DB2-BD59-A6C34878D82A}">
                    <a16:rowId xmlns:a16="http://schemas.microsoft.com/office/drawing/2014/main" val="1360003891"/>
                  </a:ext>
                </a:extLst>
              </a:tr>
            </a:tbl>
          </a:graphicData>
        </a:graphic>
      </p:graphicFrame>
    </p:spTree>
    <p:extLst>
      <p:ext uri="{BB962C8B-B14F-4D97-AF65-F5344CB8AC3E}">
        <p14:creationId xmlns:p14="http://schemas.microsoft.com/office/powerpoint/2010/main" val="156878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38FC58E-E154-85CC-0903-4C27EF581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A3FC5F-57F8-E4BF-34C3-5B52159A5917}"/>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Reflect</a:t>
            </a:r>
          </a:p>
        </p:txBody>
      </p:sp>
      <p:pic>
        <p:nvPicPr>
          <p:cNvPr id="6" name="Picture 5" descr="Icon showing a face looking in a mirror. Text: Reflect.">
            <a:extLst>
              <a:ext uri="{FF2B5EF4-FFF2-40B4-BE49-F238E27FC236}">
                <a16:creationId xmlns:a16="http://schemas.microsoft.com/office/drawing/2014/main" id="{04ACBB5A-E3EB-986A-9D7E-BCEF0F4D042E}"/>
              </a:ext>
            </a:extLst>
          </p:cNvPr>
          <p:cNvPicPr>
            <a:picLocks noChangeAspect="1"/>
          </p:cNvPicPr>
          <p:nvPr/>
        </p:nvPicPr>
        <p:blipFill>
          <a:blip r:embed="rId3"/>
          <a:stretch>
            <a:fillRect/>
          </a:stretch>
        </p:blipFill>
        <p:spPr>
          <a:xfrm>
            <a:off x="335280" y="1414976"/>
            <a:ext cx="3119120" cy="3157002"/>
          </a:xfrm>
          <a:prstGeom prst="rect">
            <a:avLst/>
          </a:prstGeom>
        </p:spPr>
      </p:pic>
      <p:sp>
        <p:nvSpPr>
          <p:cNvPr id="3" name="Content Placeholder 2">
            <a:extLst>
              <a:ext uri="{FF2B5EF4-FFF2-40B4-BE49-F238E27FC236}">
                <a16:creationId xmlns:a16="http://schemas.microsoft.com/office/drawing/2014/main" id="{00767E93-81B3-ECAF-89EE-F023935F387B}"/>
              </a:ext>
            </a:extLst>
          </p:cNvPr>
          <p:cNvSpPr>
            <a:spLocks noGrp="1"/>
          </p:cNvSpPr>
          <p:nvPr>
            <p:ph idx="4294967295"/>
          </p:nvPr>
        </p:nvSpPr>
        <p:spPr>
          <a:xfrm>
            <a:off x="3970338" y="1438275"/>
            <a:ext cx="8221662" cy="4291013"/>
          </a:xfrm>
        </p:spPr>
        <p:txBody>
          <a:bodyPr vert="horz" lIns="91440" tIns="45720" rIns="91440" bIns="45720" rtlCol="0" anchor="t">
            <a:normAutofit/>
          </a:bodyPr>
          <a:lstStyle/>
          <a:p>
            <a:pPr marL="0" indent="0">
              <a:lnSpc>
                <a:spcPct val="110000"/>
              </a:lnSpc>
              <a:buNone/>
            </a:pPr>
            <a:r>
              <a:rPr lang="en-US" dirty="0">
                <a:latin typeface="Arial" panose="020B0604020202020204" pitchFamily="34" charset="0"/>
                <a:ea typeface="Roboto Medium"/>
                <a:cs typeface="Arial" panose="020B0604020202020204" pitchFamily="34" charset="0"/>
              </a:rPr>
              <a:t>Which do you encounter more often?</a:t>
            </a:r>
          </a:p>
          <a:p>
            <a:pPr>
              <a:lnSpc>
                <a:spcPct val="110000"/>
              </a:lnSpc>
            </a:pPr>
            <a:r>
              <a:rPr lang="en-US" dirty="0">
                <a:latin typeface="Arial" panose="020B0604020202020204" pitchFamily="34" charset="0"/>
                <a:ea typeface="Roboto Medium"/>
                <a:cs typeface="Arial" panose="020B0604020202020204" pitchFamily="34" charset="0"/>
              </a:rPr>
              <a:t>media stories that sensationalize a violent act by a person experiencing a mental illness</a:t>
            </a:r>
          </a:p>
          <a:p>
            <a:pPr>
              <a:lnSpc>
                <a:spcPct val="110000"/>
              </a:lnSpc>
            </a:pPr>
            <a:r>
              <a:rPr lang="en-US" dirty="0">
                <a:latin typeface="Arial" panose="020B0604020202020204" pitchFamily="34" charset="0"/>
                <a:ea typeface="Roboto Medium"/>
                <a:cs typeface="Arial" panose="020B0604020202020204" pitchFamily="34" charset="0"/>
              </a:rPr>
              <a:t>media stories about recovery or other positive news about a person's experience with mental illness  </a:t>
            </a:r>
          </a:p>
        </p:txBody>
      </p:sp>
    </p:spTree>
    <p:extLst>
      <p:ext uri="{BB962C8B-B14F-4D97-AF65-F5344CB8AC3E}">
        <p14:creationId xmlns:p14="http://schemas.microsoft.com/office/powerpoint/2010/main" val="3935759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969E-B20E-D5FC-DA60-F00A5811F0B2}"/>
              </a:ext>
            </a:extLst>
          </p:cNvPr>
          <p:cNvSpPr>
            <a:spLocks noGrp="1"/>
          </p:cNvSpPr>
          <p:nvPr>
            <p:ph type="title"/>
          </p:nvPr>
        </p:nvSpPr>
        <p:spPr>
          <a:xfrm>
            <a:off x="140923" y="-98991"/>
            <a:ext cx="10515600" cy="1325563"/>
          </a:xfrm>
        </p:spPr>
        <p:txBody>
          <a:bodyPr>
            <a:normAutofit/>
          </a:bodyPr>
          <a:lstStyle/>
          <a:p>
            <a:r>
              <a:rPr lang="en-US" dirty="0">
                <a:latin typeface="Century Gothic" panose="020B0502020202020204" pitchFamily="34" charset="0"/>
                <a:cs typeface="Poppins SemiBold"/>
              </a:rPr>
              <a:t>What is the impact of stigma?</a:t>
            </a:r>
          </a:p>
        </p:txBody>
      </p:sp>
      <p:sp>
        <p:nvSpPr>
          <p:cNvPr id="4" name="Rounded Rectangle 3">
            <a:extLst>
              <a:ext uri="{FF2B5EF4-FFF2-40B4-BE49-F238E27FC236}">
                <a16:creationId xmlns:a16="http://schemas.microsoft.com/office/drawing/2014/main" id="{A6902E13-C7D1-ECF0-B4BC-7C282BFC20D0}"/>
              </a:ext>
            </a:extLst>
          </p:cNvPr>
          <p:cNvSpPr/>
          <p:nvPr/>
        </p:nvSpPr>
        <p:spPr>
          <a:xfrm>
            <a:off x="5034052" y="1272282"/>
            <a:ext cx="6022529" cy="4928494"/>
          </a:xfrm>
          <a:prstGeom prst="roundRect">
            <a:avLst/>
          </a:prstGeom>
          <a:solidFill>
            <a:srgbClr val="61CCF5"/>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rIns="360000" rtlCol="0" anchor="ctr"/>
          <a:lstStyle/>
          <a:p>
            <a:pPr marL="342900" indent="-342900" fontAlgn="base">
              <a:lnSpc>
                <a:spcPct val="130000"/>
              </a:lnSpc>
              <a:buFont typeface="Wingdings"/>
              <a:buChar char="Ø"/>
            </a:pPr>
            <a:r>
              <a:rPr lang="fr-FR" sz="2400" b="1" dirty="0">
                <a:solidFill>
                  <a:schemeClr val="tx1"/>
                </a:solidFill>
                <a:latin typeface="Century Gothic" panose="020B0502020202020204" pitchFamily="34" charset="0"/>
                <a:ea typeface="Roboto Black"/>
                <a:cs typeface="Poppins SemiBold"/>
              </a:rPr>
              <a:t>affect the </a:t>
            </a:r>
            <a:r>
              <a:rPr lang="fr-FR" sz="2400" b="1" dirty="0" err="1">
                <a:solidFill>
                  <a:schemeClr val="tx1"/>
                </a:solidFill>
                <a:latin typeface="Century Gothic" panose="020B0502020202020204" pitchFamily="34" charset="0"/>
                <a:ea typeface="Roboto Black"/>
                <a:cs typeface="Poppins SemiBold"/>
              </a:rPr>
              <a:t>well-being</a:t>
            </a:r>
            <a:r>
              <a:rPr lang="fr-FR" sz="2400" b="1" dirty="0">
                <a:solidFill>
                  <a:schemeClr val="tx1"/>
                </a:solidFill>
                <a:latin typeface="Century Gothic" panose="020B0502020202020204" pitchFamily="34" charset="0"/>
                <a:ea typeface="Roboto Black"/>
                <a:cs typeface="Poppins SemiBold"/>
              </a:rPr>
              <a:t> of </a:t>
            </a:r>
            <a:r>
              <a:rPr lang="fr-FR" sz="2400" b="1" dirty="0" err="1">
                <a:solidFill>
                  <a:schemeClr val="tx1"/>
                </a:solidFill>
                <a:latin typeface="Century Gothic" panose="020B0502020202020204" pitchFamily="34" charset="0"/>
                <a:ea typeface="Roboto Black"/>
                <a:cs typeface="Poppins SemiBold"/>
              </a:rPr>
              <a:t>those</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experiencing</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it</a:t>
            </a:r>
            <a:endParaRPr lang="fr-FR" sz="2400" b="1" dirty="0">
              <a:solidFill>
                <a:schemeClr val="tx1"/>
              </a:solidFill>
              <a:latin typeface="Century Gothic" panose="020B0502020202020204" pitchFamily="34" charset="0"/>
              <a:ea typeface="Roboto Black"/>
              <a:cs typeface="Poppins SemiBold"/>
            </a:endParaRPr>
          </a:p>
          <a:p>
            <a:pPr marL="342900" indent="-342900" fontAlgn="base">
              <a:lnSpc>
                <a:spcPct val="130000"/>
              </a:lnSpc>
              <a:buFont typeface="Wingdings"/>
              <a:buChar char="Ø"/>
            </a:pPr>
            <a:r>
              <a:rPr lang="fr-FR" sz="2400" b="1" dirty="0">
                <a:solidFill>
                  <a:schemeClr val="tx1"/>
                </a:solidFill>
                <a:latin typeface="Century Gothic" panose="020B0502020202020204" pitchFamily="34" charset="0"/>
                <a:ea typeface="Roboto Black"/>
                <a:cs typeface="Poppins SemiBold"/>
              </a:rPr>
              <a:t>affect the </a:t>
            </a:r>
            <a:r>
              <a:rPr lang="fr-FR" sz="2400" b="1" dirty="0" err="1">
                <a:solidFill>
                  <a:schemeClr val="tx1"/>
                </a:solidFill>
                <a:latin typeface="Century Gothic" panose="020B0502020202020204" pitchFamily="34" charset="0"/>
                <a:ea typeface="Roboto Black"/>
                <a:cs typeface="Poppins SemiBold"/>
              </a:rPr>
              <a:t>way</a:t>
            </a:r>
            <a:r>
              <a:rPr lang="fr-FR" sz="2400" b="1" dirty="0">
                <a:solidFill>
                  <a:schemeClr val="tx1"/>
                </a:solidFill>
                <a:latin typeface="Century Gothic" panose="020B0502020202020204" pitchFamily="34" charset="0"/>
                <a:ea typeface="Roboto Black"/>
                <a:cs typeface="Poppins SemiBold"/>
              </a:rPr>
              <a:t> people </a:t>
            </a:r>
            <a:r>
              <a:rPr lang="fr-FR" sz="2400" b="1" dirty="0" err="1">
                <a:solidFill>
                  <a:schemeClr val="tx1"/>
                </a:solidFill>
                <a:latin typeface="Century Gothic" panose="020B0502020202020204" pitchFamily="34" charset="0"/>
                <a:ea typeface="Roboto Black"/>
                <a:cs typeface="Poppins SemiBold"/>
              </a:rPr>
              <a:t>see</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themselves</a:t>
            </a:r>
            <a:r>
              <a:rPr lang="fr-FR" sz="2400" b="1" dirty="0">
                <a:solidFill>
                  <a:schemeClr val="tx1"/>
                </a:solidFill>
                <a:latin typeface="Century Gothic" panose="020B0502020202020204" pitchFamily="34" charset="0"/>
                <a:ea typeface="Roboto Black"/>
                <a:cs typeface="Poppins SemiBold"/>
              </a:rPr>
              <a:t> and the </a:t>
            </a:r>
            <a:r>
              <a:rPr lang="fr-FR" sz="2400" b="1" dirty="0" err="1">
                <a:solidFill>
                  <a:schemeClr val="tx1"/>
                </a:solidFill>
                <a:latin typeface="Century Gothic" panose="020B0502020202020204" pitchFamily="34" charset="0"/>
                <a:ea typeface="Roboto Black"/>
                <a:cs typeface="Poppins SemiBold"/>
              </a:rPr>
              <a:t>way</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others</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see</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them</a:t>
            </a:r>
            <a:endParaRPr lang="fr-FR" sz="2400" b="1" dirty="0">
              <a:solidFill>
                <a:schemeClr val="tx1"/>
              </a:solidFill>
              <a:latin typeface="Century Gothic" panose="020B0502020202020204" pitchFamily="34" charset="0"/>
              <a:ea typeface="Roboto Black"/>
              <a:cs typeface="Poppins SemiBold"/>
            </a:endParaRPr>
          </a:p>
          <a:p>
            <a:pPr marL="342900" indent="-342900" fontAlgn="base">
              <a:lnSpc>
                <a:spcPct val="130000"/>
              </a:lnSpc>
              <a:buFont typeface="Wingdings"/>
              <a:buChar char="Ø"/>
            </a:pPr>
            <a:r>
              <a:rPr lang="fr-FR" sz="2400" b="1" dirty="0" err="1">
                <a:solidFill>
                  <a:schemeClr val="tx1"/>
                </a:solidFill>
                <a:latin typeface="Century Gothic" panose="020B0502020202020204" pitchFamily="34" charset="0"/>
                <a:ea typeface="Roboto Black"/>
                <a:cs typeface="Poppins SemiBold"/>
              </a:rPr>
              <a:t>contribute</a:t>
            </a:r>
            <a:r>
              <a:rPr lang="fr-FR" sz="2400" b="1" dirty="0">
                <a:solidFill>
                  <a:schemeClr val="tx1"/>
                </a:solidFill>
                <a:latin typeface="Century Gothic" panose="020B0502020202020204" pitchFamily="34" charset="0"/>
                <a:ea typeface="Roboto Black"/>
                <a:cs typeface="Poppins SemiBold"/>
              </a:rPr>
              <a:t> to isolation</a:t>
            </a:r>
          </a:p>
          <a:p>
            <a:pPr marL="342900" indent="-342900" fontAlgn="base">
              <a:lnSpc>
                <a:spcPct val="130000"/>
              </a:lnSpc>
              <a:buFont typeface="Wingdings"/>
              <a:buChar char="Ø"/>
            </a:pPr>
            <a:r>
              <a:rPr lang="fr-FR" sz="2400" b="1" dirty="0" err="1">
                <a:solidFill>
                  <a:schemeClr val="tx1"/>
                </a:solidFill>
                <a:latin typeface="Century Gothic" panose="020B0502020202020204" pitchFamily="34" charset="0"/>
                <a:ea typeface="Roboto Black"/>
                <a:cs typeface="Poppins SemiBold"/>
              </a:rPr>
              <a:t>discourage</a:t>
            </a:r>
            <a:r>
              <a:rPr lang="fr-FR" sz="2400" b="1" dirty="0">
                <a:solidFill>
                  <a:schemeClr val="tx1"/>
                </a:solidFill>
                <a:latin typeface="Century Gothic" panose="020B0502020202020204" pitchFamily="34" charset="0"/>
                <a:ea typeface="Roboto Black"/>
                <a:cs typeface="Poppins SemiBold"/>
              </a:rPr>
              <a:t> help-</a:t>
            </a:r>
            <a:r>
              <a:rPr lang="fr-FR" sz="2400" b="1" dirty="0" err="1">
                <a:solidFill>
                  <a:schemeClr val="tx1"/>
                </a:solidFill>
                <a:latin typeface="Century Gothic" panose="020B0502020202020204" pitchFamily="34" charset="0"/>
                <a:ea typeface="Roboto Black"/>
                <a:cs typeface="Poppins SemiBold"/>
              </a:rPr>
              <a:t>seeking</a:t>
            </a:r>
            <a:endParaRPr lang="fr-FR" sz="2400" b="1" dirty="0">
              <a:solidFill>
                <a:schemeClr val="tx1"/>
              </a:solidFill>
              <a:latin typeface="Century Gothic" panose="020B0502020202020204" pitchFamily="34" charset="0"/>
              <a:ea typeface="Roboto Black"/>
              <a:cs typeface="Poppins SemiBold"/>
            </a:endParaRPr>
          </a:p>
          <a:p>
            <a:pPr marL="342900" indent="-342900" fontAlgn="base">
              <a:lnSpc>
                <a:spcPct val="130000"/>
              </a:lnSpc>
              <a:buFont typeface="Wingdings"/>
              <a:buChar char="Ø"/>
            </a:pPr>
            <a:r>
              <a:rPr lang="fr-FR" sz="2400" b="1" dirty="0">
                <a:solidFill>
                  <a:schemeClr val="tx1"/>
                </a:solidFill>
                <a:latin typeface="Century Gothic" panose="020B0502020202020204" pitchFamily="34" charset="0"/>
                <a:ea typeface="Roboto Black"/>
                <a:cs typeface="Poppins SemiBold"/>
              </a:rPr>
              <a:t>impact </a:t>
            </a:r>
            <a:r>
              <a:rPr lang="fr-FR" sz="2400" b="1" dirty="0" err="1">
                <a:solidFill>
                  <a:schemeClr val="tx1"/>
                </a:solidFill>
                <a:latin typeface="Century Gothic" panose="020B0502020202020204" pitchFamily="34" charset="0"/>
                <a:ea typeface="Roboto Black"/>
                <a:cs typeface="Poppins SemiBold"/>
              </a:rPr>
              <a:t>our</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sense</a:t>
            </a:r>
            <a:r>
              <a:rPr lang="fr-FR" sz="2400" b="1" dirty="0">
                <a:solidFill>
                  <a:schemeClr val="tx1"/>
                </a:solidFill>
                <a:latin typeface="Century Gothic" panose="020B0502020202020204" pitchFamily="34" charset="0"/>
                <a:ea typeface="Roboto Black"/>
                <a:cs typeface="Poppins SemiBold"/>
              </a:rPr>
              <a:t> of </a:t>
            </a:r>
            <a:r>
              <a:rPr lang="fr-FR" sz="2400" b="1" dirty="0" err="1">
                <a:solidFill>
                  <a:schemeClr val="tx1"/>
                </a:solidFill>
                <a:latin typeface="Century Gothic" panose="020B0502020202020204" pitchFamily="34" charset="0"/>
                <a:ea typeface="Roboto Black"/>
                <a:cs typeface="Poppins SemiBold"/>
              </a:rPr>
              <a:t>hope</a:t>
            </a:r>
            <a:endParaRPr lang="fr-FR" sz="2400" b="1" dirty="0">
              <a:solidFill>
                <a:schemeClr val="tx1"/>
              </a:solidFill>
              <a:latin typeface="Century Gothic" panose="020B0502020202020204" pitchFamily="34" charset="0"/>
              <a:ea typeface="Roboto Black"/>
              <a:cs typeface="Poppins SemiBold"/>
            </a:endParaRPr>
          </a:p>
          <a:p>
            <a:pPr marL="342900" indent="-342900" fontAlgn="base">
              <a:lnSpc>
                <a:spcPct val="130000"/>
              </a:lnSpc>
              <a:buFont typeface="Wingdings"/>
              <a:buChar char="Ø"/>
            </a:pPr>
            <a:r>
              <a:rPr lang="fr-FR" sz="2400" b="1" dirty="0" err="1">
                <a:solidFill>
                  <a:schemeClr val="tx1"/>
                </a:solidFill>
                <a:latin typeface="Century Gothic" panose="020B0502020202020204" pitchFamily="34" charset="0"/>
                <a:ea typeface="Roboto Black"/>
                <a:cs typeface="Poppins SemiBold"/>
              </a:rPr>
              <a:t>create</a:t>
            </a:r>
            <a:r>
              <a:rPr lang="fr-FR" sz="2400" b="1" dirty="0">
                <a:solidFill>
                  <a:schemeClr val="tx1"/>
                </a:solidFill>
                <a:latin typeface="Century Gothic" panose="020B0502020202020204" pitchFamily="34" charset="0"/>
                <a:ea typeface="Roboto Black"/>
                <a:cs typeface="Poppins SemiBold"/>
              </a:rPr>
              <a:t> </a:t>
            </a:r>
            <a:r>
              <a:rPr lang="fr-FR" sz="2400" b="1" dirty="0" err="1">
                <a:solidFill>
                  <a:schemeClr val="tx1"/>
                </a:solidFill>
                <a:latin typeface="Century Gothic" panose="020B0502020202020204" pitchFamily="34" charset="0"/>
                <a:ea typeface="Roboto Black"/>
                <a:cs typeface="Poppins SemiBold"/>
              </a:rPr>
              <a:t>barriers</a:t>
            </a:r>
            <a:r>
              <a:rPr lang="fr-FR" sz="2400" b="1" dirty="0">
                <a:solidFill>
                  <a:schemeClr val="tx1"/>
                </a:solidFill>
                <a:latin typeface="Century Gothic" panose="020B0502020202020204" pitchFamily="34" charset="0"/>
                <a:ea typeface="Roboto Black"/>
                <a:cs typeface="Poppins SemiBold"/>
              </a:rPr>
              <a:t> to care</a:t>
            </a:r>
          </a:p>
        </p:txBody>
      </p:sp>
      <p:sp>
        <p:nvSpPr>
          <p:cNvPr id="7" name="Arrow: Right 6">
            <a:extLst>
              <a:ext uri="{FF2B5EF4-FFF2-40B4-BE49-F238E27FC236}">
                <a16:creationId xmlns:a16="http://schemas.microsoft.com/office/drawing/2014/main" id="{D4B0A802-D000-5FBE-88BC-A43CFB3B2E76}"/>
              </a:ext>
            </a:extLst>
          </p:cNvPr>
          <p:cNvSpPr/>
          <p:nvPr/>
        </p:nvSpPr>
        <p:spPr>
          <a:xfrm>
            <a:off x="110443" y="1438979"/>
            <a:ext cx="5190220" cy="4452782"/>
          </a:xfrm>
          <a:prstGeom prst="rightArrow">
            <a:avLst/>
          </a:prstGeom>
          <a:solidFill>
            <a:srgbClr val="40008D"/>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tIns="45720" rIns="91440" bIns="45720" rtlCol="0" anchor="ctr"/>
          <a:lstStyle/>
          <a:p>
            <a:pPr>
              <a:lnSpc>
                <a:spcPct val="110000"/>
              </a:lnSpc>
            </a:pPr>
            <a:r>
              <a:rPr lang="en-US" sz="2400" b="1" dirty="0">
                <a:latin typeface="Century Gothic" panose="020B0502020202020204" pitchFamily="34" charset="0"/>
                <a:cs typeface="Poppins SemiBold" panose="00000700000000000000" pitchFamily="2" charset="0"/>
              </a:rPr>
              <a:t>It’s important to address stigma related to mental health and mental illness because it can: </a:t>
            </a:r>
            <a:endParaRPr lang="en-US" sz="2400" b="1" dirty="0">
              <a:latin typeface="Century Gothic" panose="020B0502020202020204" pitchFamily="34" charset="0"/>
              <a:ea typeface="Roboto Black"/>
              <a:cs typeface="Poppins SemiBold" panose="00000700000000000000" pitchFamily="2" charset="0"/>
            </a:endParaRPr>
          </a:p>
        </p:txBody>
      </p:sp>
      <p:pic>
        <p:nvPicPr>
          <p:cNvPr id="6" name="Picture 5" descr="Illustration of a human shape (head and shoulders) inside a circle).">
            <a:extLst>
              <a:ext uri="{FF2B5EF4-FFF2-40B4-BE49-F238E27FC236}">
                <a16:creationId xmlns:a16="http://schemas.microsoft.com/office/drawing/2014/main" id="{7F36C58E-7A47-EE8D-3CB9-EBFFA7F50E90}"/>
              </a:ext>
            </a:extLst>
          </p:cNvPr>
          <p:cNvPicPr>
            <a:picLocks noChangeAspect="1"/>
          </p:cNvPicPr>
          <p:nvPr/>
        </p:nvPicPr>
        <p:blipFill>
          <a:blip r:embed="rId4" cstate="print">
            <a:extLst>
              <a:ext uri="{28A0092B-C50C-407E-A947-70E740481C1C}">
                <a14:useLocalDpi xmlns:a14="http://schemas.microsoft.com/office/drawing/2010/main" val="0"/>
              </a:ext>
            </a:extLst>
          </a:blip>
          <a:srcRect l="56108" t="1393" r="16181" b="51211"/>
          <a:stretch>
            <a:fillRect/>
          </a:stretch>
        </p:blipFill>
        <p:spPr>
          <a:xfrm>
            <a:off x="10464800" y="2929376"/>
            <a:ext cx="1530078" cy="1471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9869930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22D53FD-176F-C7B6-9D5A-7A858A74E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48346-2D2F-A5BA-BB75-9FBDAFF6CF50}"/>
              </a:ext>
            </a:extLst>
          </p:cNvPr>
          <p:cNvSpPr>
            <a:spLocks noGrp="1"/>
          </p:cNvSpPr>
          <p:nvPr>
            <p:ph type="title"/>
          </p:nvPr>
        </p:nvSpPr>
        <p:spPr>
          <a:xfrm>
            <a:off x="1214451" y="2126829"/>
            <a:ext cx="4036334" cy="2387600"/>
          </a:xfrm>
        </p:spPr>
        <p:txBody>
          <a:bodyPr vert="horz" lIns="91440" tIns="45720" rIns="91440" bIns="45720" rtlCol="0" anchor="t">
            <a:normAutofit/>
          </a:bodyPr>
          <a:lstStyle/>
          <a:p>
            <a:r>
              <a:rPr lang="en-US" sz="5400" kern="1200" dirty="0">
                <a:latin typeface="Century Gothic" panose="020B0502020202020204" pitchFamily="34" charset="0"/>
              </a:rPr>
              <a:t>What can </a:t>
            </a:r>
            <a:r>
              <a:rPr lang="en-US" sz="5400" dirty="0">
                <a:latin typeface="Century Gothic" panose="020B0502020202020204" pitchFamily="34" charset="0"/>
              </a:rPr>
              <a:t>school staff do</a:t>
            </a:r>
            <a:r>
              <a:rPr lang="en-US" sz="5400" kern="1200" dirty="0">
                <a:latin typeface="Century Gothic" panose="020B0502020202020204" pitchFamily="34" charset="0"/>
              </a:rPr>
              <a:t>?</a:t>
            </a:r>
          </a:p>
        </p:txBody>
      </p:sp>
      <p:pic>
        <p:nvPicPr>
          <p:cNvPr id="4" name="Picture 3" descr="Icon: Explore strategies.">
            <a:extLst>
              <a:ext uri="{FF2B5EF4-FFF2-40B4-BE49-F238E27FC236}">
                <a16:creationId xmlns:a16="http://schemas.microsoft.com/office/drawing/2014/main" id="{17647B0C-52E0-6442-C460-41E6EC5A340C}"/>
              </a:ext>
            </a:extLst>
          </p:cNvPr>
          <p:cNvPicPr>
            <a:picLocks noChangeAspect="1"/>
          </p:cNvPicPr>
          <p:nvPr/>
        </p:nvPicPr>
        <p:blipFill>
          <a:blip r:embed="rId4"/>
          <a:stretch>
            <a:fillRect/>
          </a:stretch>
        </p:blipFill>
        <p:spPr>
          <a:xfrm>
            <a:off x="5957597" y="666728"/>
            <a:ext cx="5465791" cy="5465791"/>
          </a:xfrm>
          <a:prstGeom prst="rect">
            <a:avLst/>
          </a:prstGeom>
        </p:spPr>
      </p:pic>
    </p:spTree>
    <p:extLst>
      <p:ext uri="{BB962C8B-B14F-4D97-AF65-F5344CB8AC3E}">
        <p14:creationId xmlns:p14="http://schemas.microsoft.com/office/powerpoint/2010/main" val="3062095182"/>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23F2EC6-D818-8C94-9B34-6B500383042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1F22388-54E8-2E68-B9C0-F4B0BE49F7BF}"/>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EBF93F49-6C82-FAA9-DA56-E3E1FB8D3F78}"/>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b="1" dirty="0">
                <a:solidFill>
                  <a:schemeClr val="bg1"/>
                </a:solidFill>
                <a:latin typeface="Poppins SemiBold"/>
                <a:cs typeface="Poppins SemiBold"/>
              </a:rPr>
              <a:t>2</a:t>
            </a:r>
          </a:p>
        </p:txBody>
      </p:sp>
      <p:sp>
        <p:nvSpPr>
          <p:cNvPr id="14" name="TextBox 13">
            <a:extLst>
              <a:ext uri="{FF2B5EF4-FFF2-40B4-BE49-F238E27FC236}">
                <a16:creationId xmlns:a16="http://schemas.microsoft.com/office/drawing/2014/main" id="{8DE24E6B-E82B-BE07-4848-C73B4699832C}"/>
              </a:ext>
            </a:extLst>
          </p:cNvPr>
          <p:cNvSpPr txBox="1"/>
          <p:nvPr/>
        </p:nvSpPr>
        <p:spPr>
          <a:xfrm>
            <a:off x="3267314" y="3288252"/>
            <a:ext cx="5657371" cy="769441"/>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Educate yourself</a:t>
            </a:r>
          </a:p>
        </p:txBody>
      </p:sp>
    </p:spTree>
    <p:extLst>
      <p:ext uri="{BB962C8B-B14F-4D97-AF65-F5344CB8AC3E}">
        <p14:creationId xmlns:p14="http://schemas.microsoft.com/office/powerpoint/2010/main" val="62977335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01AF4-3C65-B12C-FBC0-21B5EBE7F24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39405FF-172A-A7F1-61E1-59C9591188EB}"/>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2EE9BAF0-7567-BFE1-1CA6-FF32F91896B4}"/>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dirty="0">
                <a:solidFill>
                  <a:schemeClr val="bg1"/>
                </a:solidFill>
                <a:latin typeface="Poppins SemiBold"/>
                <a:cs typeface="Poppins SemiBold"/>
              </a:rPr>
              <a:t>3</a:t>
            </a:r>
            <a:endParaRPr lang="en-US" b="1" dirty="0">
              <a:latin typeface="Poppins SemiBold"/>
              <a:cs typeface="Poppins SemiBold"/>
            </a:endParaRPr>
          </a:p>
        </p:txBody>
      </p:sp>
      <p:sp>
        <p:nvSpPr>
          <p:cNvPr id="14" name="TextBox 13">
            <a:extLst>
              <a:ext uri="{FF2B5EF4-FFF2-40B4-BE49-F238E27FC236}">
                <a16:creationId xmlns:a16="http://schemas.microsoft.com/office/drawing/2014/main" id="{F42E4FD8-B713-CE48-0B82-D1CCA3306521}"/>
              </a:ext>
            </a:extLst>
          </p:cNvPr>
          <p:cNvSpPr txBox="1"/>
          <p:nvPr/>
        </p:nvSpPr>
        <p:spPr>
          <a:xfrm>
            <a:off x="3267314" y="3288252"/>
            <a:ext cx="5657371" cy="769441"/>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Self-reflect</a:t>
            </a:r>
          </a:p>
        </p:txBody>
      </p:sp>
    </p:spTree>
    <p:extLst>
      <p:ext uri="{BB962C8B-B14F-4D97-AF65-F5344CB8AC3E}">
        <p14:creationId xmlns:p14="http://schemas.microsoft.com/office/powerpoint/2010/main" val="968307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67DFF-EF36-8A59-1A31-9AB0D24AD7C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7EA3678-83BB-9557-05ED-78F732B18373}"/>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72D42A78-CEA8-5701-E205-A6F609F94310}"/>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dirty="0">
                <a:solidFill>
                  <a:schemeClr val="bg1"/>
                </a:solidFill>
                <a:latin typeface="Poppins SemiBold"/>
                <a:cs typeface="Poppins SemiBold"/>
              </a:rPr>
              <a:t>4</a:t>
            </a:r>
            <a:endParaRPr lang="en-US" b="1" dirty="0">
              <a:latin typeface="Poppins SemiBold"/>
              <a:cs typeface="Poppins SemiBold"/>
            </a:endParaRPr>
          </a:p>
        </p:txBody>
      </p:sp>
      <p:sp>
        <p:nvSpPr>
          <p:cNvPr id="14" name="TextBox 13">
            <a:extLst>
              <a:ext uri="{FF2B5EF4-FFF2-40B4-BE49-F238E27FC236}">
                <a16:creationId xmlns:a16="http://schemas.microsoft.com/office/drawing/2014/main" id="{09704CC6-3C78-32CD-F06B-9340DA7A1979}"/>
              </a:ext>
            </a:extLst>
          </p:cNvPr>
          <p:cNvSpPr txBox="1"/>
          <p:nvPr/>
        </p:nvSpPr>
        <p:spPr>
          <a:xfrm>
            <a:off x="3267314" y="3288252"/>
            <a:ext cx="5657371" cy="769441"/>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Educate others</a:t>
            </a:r>
          </a:p>
        </p:txBody>
      </p:sp>
    </p:spTree>
    <p:extLst>
      <p:ext uri="{BB962C8B-B14F-4D97-AF65-F5344CB8AC3E}">
        <p14:creationId xmlns:p14="http://schemas.microsoft.com/office/powerpoint/2010/main" val="830080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B4E8-D9BD-E37C-3312-1CAE82C7359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EECEB96-52B8-06A4-7D0C-411DDC45B2D8}"/>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97DBBF8A-A717-BB7B-CBDC-BC0836AF8402}"/>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dirty="0">
                <a:solidFill>
                  <a:schemeClr val="bg1"/>
                </a:solidFill>
                <a:latin typeface="Poppins SemiBold"/>
                <a:cs typeface="Poppins SemiBold"/>
              </a:rPr>
              <a:t>5</a:t>
            </a:r>
            <a:endParaRPr lang="en-US" b="1" dirty="0">
              <a:latin typeface="Poppins SemiBold"/>
              <a:cs typeface="Poppins SemiBold"/>
            </a:endParaRPr>
          </a:p>
        </p:txBody>
      </p:sp>
      <p:sp>
        <p:nvSpPr>
          <p:cNvPr id="14" name="TextBox 13">
            <a:extLst>
              <a:ext uri="{FF2B5EF4-FFF2-40B4-BE49-F238E27FC236}">
                <a16:creationId xmlns:a16="http://schemas.microsoft.com/office/drawing/2014/main" id="{F574288D-9EA7-4EB5-2FE4-72A15A2120A2}"/>
              </a:ext>
            </a:extLst>
          </p:cNvPr>
          <p:cNvSpPr txBox="1"/>
          <p:nvPr/>
        </p:nvSpPr>
        <p:spPr>
          <a:xfrm>
            <a:off x="3267314" y="3288252"/>
            <a:ext cx="5657371" cy="769441"/>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Talk about it</a:t>
            </a:r>
          </a:p>
        </p:txBody>
      </p:sp>
    </p:spTree>
    <p:extLst>
      <p:ext uri="{BB962C8B-B14F-4D97-AF65-F5344CB8AC3E}">
        <p14:creationId xmlns:p14="http://schemas.microsoft.com/office/powerpoint/2010/main" val="3480223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137DD-CDCD-9FBD-EBB7-BF897F91E88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0700B53-105E-1D6A-8A8D-042BFFBCD8BC}"/>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26A91B8-977B-67D2-903E-FE0A4BBEC3B2}"/>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dirty="0">
                <a:solidFill>
                  <a:schemeClr val="bg1"/>
                </a:solidFill>
                <a:latin typeface="Poppins SemiBold"/>
                <a:cs typeface="Poppins SemiBold"/>
              </a:rPr>
              <a:t>6</a:t>
            </a:r>
            <a:endParaRPr lang="en-US" b="1" dirty="0">
              <a:latin typeface="Poppins SemiBold"/>
              <a:cs typeface="Poppins SemiBold"/>
            </a:endParaRPr>
          </a:p>
        </p:txBody>
      </p:sp>
      <p:sp>
        <p:nvSpPr>
          <p:cNvPr id="14" name="TextBox 13">
            <a:extLst>
              <a:ext uri="{FF2B5EF4-FFF2-40B4-BE49-F238E27FC236}">
                <a16:creationId xmlns:a16="http://schemas.microsoft.com/office/drawing/2014/main" id="{5FEF5650-F87F-439C-8693-1D0B8686B42E}"/>
              </a:ext>
            </a:extLst>
          </p:cNvPr>
          <p:cNvSpPr txBox="1"/>
          <p:nvPr/>
        </p:nvSpPr>
        <p:spPr>
          <a:xfrm>
            <a:off x="3267314" y="3057788"/>
            <a:ext cx="5657371" cy="1446550"/>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Choose words carefully</a:t>
            </a:r>
          </a:p>
        </p:txBody>
      </p:sp>
    </p:spTree>
    <p:extLst>
      <p:ext uri="{BB962C8B-B14F-4D97-AF65-F5344CB8AC3E}">
        <p14:creationId xmlns:p14="http://schemas.microsoft.com/office/powerpoint/2010/main" val="2090192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682D5-6D20-053A-E141-7097FD38615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16D1B0-F962-BBEF-1C4C-476D3EAD0DFE}"/>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4D0D5246-03DA-B507-5564-15DA6574F682}"/>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dirty="0">
                <a:solidFill>
                  <a:schemeClr val="bg1"/>
                </a:solidFill>
                <a:latin typeface="Poppins SemiBold"/>
                <a:cs typeface="Poppins SemiBold"/>
              </a:rPr>
              <a:t>7</a:t>
            </a:r>
            <a:endParaRPr lang="en-US" b="1" dirty="0">
              <a:latin typeface="Poppins SemiBold"/>
              <a:cs typeface="Poppins SemiBold"/>
            </a:endParaRPr>
          </a:p>
        </p:txBody>
      </p:sp>
      <p:sp>
        <p:nvSpPr>
          <p:cNvPr id="14" name="TextBox 13">
            <a:extLst>
              <a:ext uri="{FF2B5EF4-FFF2-40B4-BE49-F238E27FC236}">
                <a16:creationId xmlns:a16="http://schemas.microsoft.com/office/drawing/2014/main" id="{FC78A3EB-ECDA-E3DC-7C2D-E948A247A4F3}"/>
              </a:ext>
            </a:extLst>
          </p:cNvPr>
          <p:cNvSpPr txBox="1"/>
          <p:nvPr/>
        </p:nvSpPr>
        <p:spPr>
          <a:xfrm>
            <a:off x="3267314" y="3057788"/>
            <a:ext cx="5657371" cy="769441"/>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Avoid assumptions</a:t>
            </a:r>
          </a:p>
        </p:txBody>
      </p:sp>
    </p:spTree>
    <p:extLst>
      <p:ext uri="{BB962C8B-B14F-4D97-AF65-F5344CB8AC3E}">
        <p14:creationId xmlns:p14="http://schemas.microsoft.com/office/powerpoint/2010/main" val="3939552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F7180-497F-EF51-1F9C-B6B934149AA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68FB058-852B-BDD1-934C-F5D4D2CD3273}"/>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79A30487-5E30-7A79-F0AA-2C3307C8AA41}"/>
              </a:ext>
            </a:extLst>
          </p:cNvPr>
          <p:cNvSpPr>
            <a:spLocks noGrp="1"/>
          </p:cNvSpPr>
          <p:nvPr>
            <p:ph type="title"/>
          </p:nvPr>
        </p:nvSpPr>
        <p:spPr>
          <a:xfrm>
            <a:off x="151671" y="-87723"/>
            <a:ext cx="10515600" cy="1325563"/>
          </a:xfrm>
        </p:spPr>
        <p:txBody>
          <a:bodyPr>
            <a:normAutofit/>
          </a:bodyPr>
          <a:lstStyle/>
          <a:p>
            <a:r>
              <a:rPr lang="en-US" dirty="0">
                <a:latin typeface="Century Gothic" panose="020B0502020202020204" pitchFamily="34" charset="0"/>
                <a:cs typeface="Poppins SemiBold"/>
              </a:rPr>
              <a:t>What can school staff do? </a:t>
            </a:r>
            <a:r>
              <a:rPr lang="en-US" dirty="0">
                <a:solidFill>
                  <a:schemeClr val="bg1"/>
                </a:solidFill>
                <a:latin typeface="Poppins SemiBold"/>
                <a:cs typeface="Poppins SemiBold"/>
              </a:rPr>
              <a:t>8</a:t>
            </a:r>
            <a:endParaRPr lang="en-US" b="1" dirty="0">
              <a:latin typeface="Poppins SemiBold"/>
              <a:cs typeface="Poppins SemiBold"/>
            </a:endParaRPr>
          </a:p>
        </p:txBody>
      </p:sp>
      <p:sp>
        <p:nvSpPr>
          <p:cNvPr id="14" name="TextBox 13">
            <a:extLst>
              <a:ext uri="{FF2B5EF4-FFF2-40B4-BE49-F238E27FC236}">
                <a16:creationId xmlns:a16="http://schemas.microsoft.com/office/drawing/2014/main" id="{D2353D3C-0743-5422-5F19-F5D40FE74BDE}"/>
              </a:ext>
            </a:extLst>
          </p:cNvPr>
          <p:cNvSpPr txBox="1"/>
          <p:nvPr/>
        </p:nvSpPr>
        <p:spPr>
          <a:xfrm>
            <a:off x="3267314" y="2719234"/>
            <a:ext cx="5657371" cy="1446550"/>
          </a:xfrm>
          <a:prstGeom prst="rect">
            <a:avLst/>
          </a:prstGeom>
          <a:noFill/>
        </p:spPr>
        <p:txBody>
          <a:bodyPr wrap="square" rtlCol="0">
            <a:spAutoFit/>
          </a:bodyPr>
          <a:lstStyle/>
          <a:p>
            <a:pPr algn="ctr"/>
            <a:r>
              <a:rPr lang="en-CA" sz="4400" b="1" dirty="0">
                <a:solidFill>
                  <a:schemeClr val="bg1"/>
                </a:solidFill>
                <a:latin typeface="Century Gothic" panose="020B0502020202020204" pitchFamily="34" charset="0"/>
                <a:cs typeface="Poppins SemiBold" panose="00000700000000000000" pitchFamily="2" charset="0"/>
              </a:rPr>
              <a:t>Treat everyone with dignity and respect</a:t>
            </a:r>
          </a:p>
        </p:txBody>
      </p:sp>
    </p:spTree>
    <p:extLst>
      <p:ext uri="{BB962C8B-B14F-4D97-AF65-F5344CB8AC3E}">
        <p14:creationId xmlns:p14="http://schemas.microsoft.com/office/powerpoint/2010/main" val="1868752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62B1F2-3B2A-1722-8E4F-542B41DBE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31A1A-85A2-5F8B-DD10-C916714440F1}"/>
              </a:ext>
            </a:extLst>
          </p:cNvPr>
          <p:cNvSpPr>
            <a:spLocks noGrp="1"/>
          </p:cNvSpPr>
          <p:nvPr>
            <p:ph type="title"/>
          </p:nvPr>
        </p:nvSpPr>
        <p:spPr>
          <a:xfrm>
            <a:off x="151671" y="-102466"/>
            <a:ext cx="10515600" cy="1325563"/>
          </a:xfrm>
        </p:spPr>
        <p:txBody>
          <a:bodyPr>
            <a:normAutofit/>
          </a:bodyPr>
          <a:lstStyle/>
          <a:p>
            <a:r>
              <a:rPr lang="en-US" dirty="0">
                <a:latin typeface="Century Gothic" panose="020B0502020202020204" pitchFamily="34" charset="0"/>
                <a:cs typeface="Poppins SemiBold"/>
              </a:rPr>
              <a:t>Ask yourself if messaging:</a:t>
            </a:r>
          </a:p>
        </p:txBody>
      </p:sp>
      <p:pic>
        <p:nvPicPr>
          <p:cNvPr id="5" name="Picture 4" descr="Canadian Mental Health Association logo.">
            <a:extLst>
              <a:ext uri="{FF2B5EF4-FFF2-40B4-BE49-F238E27FC236}">
                <a16:creationId xmlns:a16="http://schemas.microsoft.com/office/drawing/2014/main" id="{369A74A6-F2F8-43EA-7115-7A61EB8F6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7371" y="5494746"/>
            <a:ext cx="4194629" cy="1363254"/>
          </a:xfrm>
          <a:prstGeom prst="rect">
            <a:avLst/>
          </a:prstGeom>
        </p:spPr>
      </p:pic>
      <p:graphicFrame>
        <p:nvGraphicFramePr>
          <p:cNvPr id="6" name="Table 5">
            <a:extLst>
              <a:ext uri="{FF2B5EF4-FFF2-40B4-BE49-F238E27FC236}">
                <a16:creationId xmlns:a16="http://schemas.microsoft.com/office/drawing/2014/main" id="{5E94E91D-74C7-017C-6F71-11A28771AB73}"/>
              </a:ext>
            </a:extLst>
          </p:cNvPr>
          <p:cNvGraphicFramePr>
            <a:graphicFrameLocks noGrp="1"/>
          </p:cNvGraphicFramePr>
          <p:nvPr>
            <p:extLst>
              <p:ext uri="{D42A27DB-BD31-4B8C-83A1-F6EECF244321}">
                <p14:modId xmlns:p14="http://schemas.microsoft.com/office/powerpoint/2010/main" val="2164137453"/>
              </p:ext>
            </p:extLst>
          </p:nvPr>
        </p:nvGraphicFramePr>
        <p:xfrm>
          <a:off x="1213825" y="1268413"/>
          <a:ext cx="9764349" cy="2560320"/>
        </p:xfrm>
        <a:graphic>
          <a:graphicData uri="http://schemas.openxmlformats.org/drawingml/2006/table">
            <a:tbl>
              <a:tblPr firstRow="1">
                <a:tableStyleId>{08FB837D-C827-4EFA-A057-4D05807E0F7C}</a:tableStyleId>
              </a:tblPr>
              <a:tblGrid>
                <a:gridCol w="9764349">
                  <a:extLst>
                    <a:ext uri="{9D8B030D-6E8A-4147-A177-3AD203B41FA5}">
                      <a16:colId xmlns:a16="http://schemas.microsoft.com/office/drawing/2014/main" val="76204533"/>
                    </a:ext>
                  </a:extLst>
                </a:gridCol>
              </a:tblGrid>
              <a:tr h="405217">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en-US" sz="3600" b="1" kern="1200" dirty="0">
                          <a:solidFill>
                            <a:schemeClr val="tx1"/>
                          </a:solidFill>
                          <a:effectLst/>
                          <a:latin typeface="Arial" panose="020B0604020202020204" pitchFamily="34" charset="0"/>
                          <a:ea typeface="Roboto Black"/>
                          <a:cs typeface="Arial" panose="020B0604020202020204" pitchFamily="34" charset="0"/>
                        </a:rPr>
                        <a:t>S</a:t>
                      </a:r>
                      <a:r>
                        <a:rPr lang="en-US" sz="2400" b="0" kern="1200" dirty="0">
                          <a:solidFill>
                            <a:schemeClr val="tx1"/>
                          </a:solidFill>
                          <a:effectLst/>
                          <a:latin typeface="Arial" panose="020B0604020202020204" pitchFamily="34" charset="0"/>
                          <a:ea typeface="Roboto Medium"/>
                          <a:cs typeface="Arial" panose="020B0604020202020204" pitchFamily="34" charset="0"/>
                        </a:rPr>
                        <a:t>tereotypes people experiencing mental illness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3130089098"/>
                  </a:ext>
                </a:extLst>
              </a:tr>
              <a:tr h="370840">
                <a:tc>
                  <a:txBody>
                    <a:bodyPr/>
                    <a:lstStyle/>
                    <a:p>
                      <a:pPr marL="0" marR="0" lvl="0" indent="0" algn="l" rtl="0" eaLnBrk="1" fontAlgn="auto" latinLnBrk="0" hangingPunct="1">
                        <a:lnSpc>
                          <a:spcPct val="100000"/>
                        </a:lnSpc>
                        <a:spcBef>
                          <a:spcPts val="800"/>
                        </a:spcBef>
                        <a:spcAft>
                          <a:spcPts val="800"/>
                        </a:spcAft>
                        <a:buClrTx/>
                        <a:buSzTx/>
                        <a:buFontTx/>
                        <a:buNone/>
                      </a:pPr>
                      <a:r>
                        <a:rPr lang="en-US" sz="3600" b="1" kern="1200" dirty="0">
                          <a:solidFill>
                            <a:schemeClr val="tx1"/>
                          </a:solidFill>
                          <a:effectLst/>
                          <a:latin typeface="Arial" panose="020B0604020202020204" pitchFamily="34" charset="0"/>
                          <a:ea typeface="Roboto Black"/>
                          <a:cs typeface="Arial" panose="020B0604020202020204" pitchFamily="34" charset="0"/>
                        </a:rPr>
                        <a:t>T</a:t>
                      </a:r>
                      <a:r>
                        <a:rPr lang="en-US" sz="2400" b="0" kern="1200" dirty="0">
                          <a:solidFill>
                            <a:schemeClr val="tx1"/>
                          </a:solidFill>
                          <a:effectLst/>
                          <a:latin typeface="Arial" panose="020B0604020202020204" pitchFamily="34" charset="0"/>
                          <a:ea typeface="Roboto Medium"/>
                          <a:cs typeface="Arial" panose="020B0604020202020204" pitchFamily="34" charset="0"/>
                        </a:rPr>
                        <a:t>rivializes people experiencing mental illness and/or the illness itself</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322790284"/>
                  </a:ext>
                </a:extLst>
              </a:tr>
              <a:tr h="370840">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en-US" sz="3600" b="1" kern="1200">
                          <a:solidFill>
                            <a:schemeClr val="tx1"/>
                          </a:solidFill>
                          <a:effectLst/>
                          <a:latin typeface="Arial" panose="020B0604020202020204" pitchFamily="34" charset="0"/>
                          <a:ea typeface="Roboto Black"/>
                          <a:cs typeface="Arial" panose="020B0604020202020204" pitchFamily="34" charset="0"/>
                        </a:rPr>
                        <a:t>O</a:t>
                      </a:r>
                      <a:r>
                        <a:rPr lang="en-US" sz="2400" b="0" kern="1200">
                          <a:solidFill>
                            <a:schemeClr val="tx1"/>
                          </a:solidFill>
                          <a:effectLst/>
                          <a:latin typeface="Arial" panose="020B0604020202020204" pitchFamily="34" charset="0"/>
                          <a:ea typeface="Roboto Medium"/>
                          <a:cs typeface="Arial" panose="020B0604020202020204" pitchFamily="34" charset="0"/>
                        </a:rPr>
                        <a:t>ffends people experiencing mental illness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4049490924"/>
                  </a:ext>
                </a:extLst>
              </a:tr>
              <a:tr h="370840">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en-US" sz="3600" b="1" kern="1200" dirty="0">
                          <a:solidFill>
                            <a:schemeClr val="tx1"/>
                          </a:solidFill>
                          <a:effectLst/>
                          <a:latin typeface="Arial" panose="020B0604020202020204" pitchFamily="34" charset="0"/>
                          <a:ea typeface="Roboto Black"/>
                          <a:cs typeface="Arial" panose="020B0604020202020204" pitchFamily="34" charset="0"/>
                        </a:rPr>
                        <a:t>P</a:t>
                      </a:r>
                      <a:r>
                        <a:rPr lang="en-US" sz="2400" b="0" kern="1200" dirty="0">
                          <a:solidFill>
                            <a:schemeClr val="tx1"/>
                          </a:solidFill>
                          <a:effectLst/>
                          <a:latin typeface="Arial" panose="020B0604020202020204" pitchFamily="34" charset="0"/>
                          <a:ea typeface="Roboto Medium"/>
                          <a:cs typeface="Arial" panose="020B0604020202020204" pitchFamily="34" charset="0"/>
                        </a:rPr>
                        <a:t>atronizes people experiencing mental illness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3053985450"/>
                  </a:ext>
                </a:extLst>
              </a:tr>
            </a:tbl>
          </a:graphicData>
        </a:graphic>
      </p:graphicFrame>
    </p:spTree>
    <p:extLst>
      <p:ext uri="{BB962C8B-B14F-4D97-AF65-F5344CB8AC3E}">
        <p14:creationId xmlns:p14="http://schemas.microsoft.com/office/powerpoint/2010/main" val="133215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68CD67-9E83-A86C-1683-B5410029A25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C4C4F7C-851D-9A58-F88A-C2E532AEC027}"/>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en-US"/>
          </a:p>
        </p:txBody>
      </p:sp>
      <p:sp>
        <p:nvSpPr>
          <p:cNvPr id="4" name="Rectangle 3">
            <a:extLst>
              <a:ext uri="{FF2B5EF4-FFF2-40B4-BE49-F238E27FC236}">
                <a16:creationId xmlns:a16="http://schemas.microsoft.com/office/drawing/2014/main" id="{EC24B57C-73F3-3CD8-E4B3-B2225C1E1307}"/>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99E951F2-166D-0323-3B23-4826D4EAFE20}"/>
              </a:ext>
            </a:extLst>
          </p:cNvPr>
          <p:cNvSpPr>
            <a:spLocks noGrp="1"/>
          </p:cNvSpPr>
          <p:nvPr>
            <p:ph type="title" idx="4294967295"/>
          </p:nvPr>
        </p:nvSpPr>
        <p:spPr>
          <a:xfrm>
            <a:off x="207818" y="354911"/>
            <a:ext cx="5392738" cy="1325563"/>
          </a:xfrm>
        </p:spPr>
        <p:txBody>
          <a:bodyPr>
            <a:normAutofit/>
          </a:bodyPr>
          <a:lstStyle/>
          <a:p>
            <a:r>
              <a:rPr lang="en-US" dirty="0">
                <a:latin typeface="Century Gothic" panose="020B0502020202020204" pitchFamily="34" charset="0"/>
                <a:cs typeface="Poppins SemiBold"/>
              </a:rPr>
              <a:t>Did you know? </a:t>
            </a:r>
            <a:r>
              <a:rPr lang="en-US" dirty="0">
                <a:solidFill>
                  <a:srgbClr val="D96ECC"/>
                </a:solidFill>
                <a:latin typeface="Poppins SemiBold"/>
                <a:cs typeface="Poppins SemiBold"/>
              </a:rPr>
              <a:t>3</a:t>
            </a:r>
          </a:p>
        </p:txBody>
      </p:sp>
      <p:pic>
        <p:nvPicPr>
          <p:cNvPr id="11" name="Graphic 10" descr="Question Mark with solid fill">
            <a:extLst>
              <a:ext uri="{FF2B5EF4-FFF2-40B4-BE49-F238E27FC236}">
                <a16:creationId xmlns:a16="http://schemas.microsoft.com/office/drawing/2014/main" id="{82D29B06-1BA7-24F1-BEB7-649B3D4F2F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5860" y="1841511"/>
            <a:ext cx="2901808" cy="2887430"/>
          </a:xfrm>
          <a:prstGeom prst="rect">
            <a:avLst/>
          </a:prstGeom>
          <a:effectLst>
            <a:outerShdw blurRad="50800" dist="38100" dir="2700000" algn="tl" rotWithShape="0">
              <a:prstClr val="black">
                <a:alpha val="40000"/>
              </a:prstClr>
            </a:outerShdw>
          </a:effectLst>
          <a:scene3d>
            <a:camera prst="obliqueTopRight"/>
            <a:lightRig rig="threePt" dir="t"/>
          </a:scene3d>
        </p:spPr>
      </p:pic>
      <p:graphicFrame>
        <p:nvGraphicFramePr>
          <p:cNvPr id="12" name="Table 11">
            <a:extLst>
              <a:ext uri="{FF2B5EF4-FFF2-40B4-BE49-F238E27FC236}">
                <a16:creationId xmlns:a16="http://schemas.microsoft.com/office/drawing/2014/main" id="{55F8C869-C20D-3DA5-204F-79802D2E2B03}"/>
              </a:ext>
            </a:extLst>
          </p:cNvPr>
          <p:cNvGraphicFramePr>
            <a:graphicFrameLocks noGrp="1"/>
          </p:cNvGraphicFramePr>
          <p:nvPr>
            <p:extLst>
              <p:ext uri="{D42A27DB-BD31-4B8C-83A1-F6EECF244321}">
                <p14:modId xmlns:p14="http://schemas.microsoft.com/office/powerpoint/2010/main" val="285149258"/>
              </p:ext>
            </p:extLst>
          </p:nvPr>
        </p:nvGraphicFramePr>
        <p:xfrm>
          <a:off x="5725391" y="719666"/>
          <a:ext cx="6151418" cy="4579698"/>
        </p:xfrm>
        <a:graphic>
          <a:graphicData uri="http://schemas.openxmlformats.org/drawingml/2006/table">
            <a:tbl>
              <a:tblPr firstRow="1" bandRow="1">
                <a:tableStyleId>{5C22544A-7EE6-4342-B048-85BDC9FD1C3A}</a:tableStyleId>
              </a:tblPr>
              <a:tblGrid>
                <a:gridCol w="6151418">
                  <a:extLst>
                    <a:ext uri="{9D8B030D-6E8A-4147-A177-3AD203B41FA5}">
                      <a16:colId xmlns:a16="http://schemas.microsoft.com/office/drawing/2014/main" val="2447953496"/>
                    </a:ext>
                  </a:extLst>
                </a:gridCol>
              </a:tblGrid>
              <a:tr h="4579698">
                <a:tc>
                  <a:txBody>
                    <a:bodyPr/>
                    <a:lstStyle/>
                    <a:p>
                      <a:pPr rtl="0" fontAlgn="base"/>
                      <a:r>
                        <a:rPr lang="en-US" sz="2000" b="0" i="0" kern="1200" dirty="0">
                          <a:solidFill>
                            <a:schemeClr val="tx1"/>
                          </a:solidFill>
                          <a:effectLst/>
                          <a:latin typeface="Arial" panose="020B0604020202020204" pitchFamily="34" charset="0"/>
                          <a:ea typeface="Roboto Medium"/>
                          <a:cs typeface="Arial" panose="020B0604020202020204" pitchFamily="34" charset="0"/>
                        </a:rPr>
                        <a:t>When School Mental Health Ontario connected with Ontario secondary school students, they said </a:t>
                      </a:r>
                      <a:r>
                        <a:rPr lang="en-US" sz="2000" b="1" i="0" kern="1200" dirty="0">
                          <a:solidFill>
                            <a:schemeClr val="tx1"/>
                          </a:solidFill>
                          <a:effectLst/>
                          <a:latin typeface="Arial" panose="020B0604020202020204" pitchFamily="34" charset="0"/>
                          <a:ea typeface="Roboto Black"/>
                          <a:cs typeface="Arial" panose="020B0604020202020204" pitchFamily="34" charset="0"/>
                        </a:rPr>
                        <a:t>privacy was one of their biggest concerns </a:t>
                      </a:r>
                      <a:r>
                        <a:rPr lang="en-US" sz="2000" b="0" i="0" kern="1200" dirty="0">
                          <a:solidFill>
                            <a:schemeClr val="tx1"/>
                          </a:solidFill>
                          <a:effectLst/>
                          <a:latin typeface="Arial" panose="020B0604020202020204" pitchFamily="34" charset="0"/>
                          <a:ea typeface="Roboto Medium"/>
                          <a:cs typeface="Arial" panose="020B0604020202020204" pitchFamily="34" charset="0"/>
                        </a:rPr>
                        <a:t>about seeking mental health support.</a:t>
                      </a:r>
                      <a:endParaRPr lang="en-US" b="0" dirty="0">
                        <a:latin typeface="Arial" panose="020B0604020202020204" pitchFamily="34" charset="0"/>
                        <a:ea typeface="Roboto Medium"/>
                        <a:cs typeface="Arial" panose="020B0604020202020204" pitchFamily="34" charset="0"/>
                      </a:endParaRPr>
                    </a:p>
                    <a:p>
                      <a:pPr rtl="0" fontAlgn="base"/>
                      <a:endParaRPr lang="en-US" sz="2000" b="0" i="0" kern="1200" dirty="0">
                        <a:solidFill>
                          <a:schemeClr val="tx1"/>
                        </a:solidFill>
                        <a:effectLst/>
                        <a:latin typeface="Arial" panose="020B0604020202020204" pitchFamily="34" charset="0"/>
                        <a:ea typeface="Roboto Medium"/>
                        <a:cs typeface="Arial" panose="020B0604020202020204" pitchFamily="34" charset="0"/>
                      </a:endParaRPr>
                    </a:p>
                    <a:p>
                      <a:pPr rtl="0" fontAlgn="base"/>
                      <a:r>
                        <a:rPr lang="en-US" sz="2000" b="0" i="0" kern="1200" dirty="0">
                          <a:solidFill>
                            <a:schemeClr val="tx1"/>
                          </a:solidFill>
                          <a:effectLst/>
                          <a:latin typeface="Arial" panose="020B0604020202020204" pitchFamily="34" charset="0"/>
                          <a:ea typeface="Roboto Medium"/>
                          <a:cs typeface="Arial" panose="020B0604020202020204" pitchFamily="34" charset="0"/>
                        </a:rPr>
                        <a:t>As school staff, we need to exercise care when students share mental health concerns with us.</a:t>
                      </a:r>
                    </a:p>
                    <a:p>
                      <a:pPr rtl="0" fontAlgn="base"/>
                      <a:endParaRPr lang="en-US" sz="2000" b="0" i="0" kern="1200" dirty="0">
                        <a:solidFill>
                          <a:schemeClr val="tx1"/>
                        </a:solidFill>
                        <a:effectLst/>
                        <a:latin typeface="Arial" panose="020B0604020202020204" pitchFamily="34" charset="0"/>
                        <a:ea typeface="Roboto Medium"/>
                        <a:cs typeface="Arial" panose="020B0604020202020204" pitchFamily="34" charset="0"/>
                      </a:endParaRPr>
                    </a:p>
                    <a:p>
                      <a:pPr rtl="0" fontAlgn="base"/>
                      <a:r>
                        <a:rPr lang="en-US" sz="2000" b="0" i="0" kern="1200" dirty="0">
                          <a:solidFill>
                            <a:schemeClr val="tx1"/>
                          </a:solidFill>
                          <a:effectLst/>
                          <a:latin typeface="Arial" panose="020B0604020202020204" pitchFamily="34" charset="0"/>
                          <a:ea typeface="Roboto Medium"/>
                          <a:cs typeface="Arial" panose="020B0604020202020204" pitchFamily="34" charset="0"/>
                        </a:rPr>
                        <a:t>This does </a:t>
                      </a:r>
                      <a:r>
                        <a:rPr lang="en-US" sz="2000" b="1" i="0" kern="1200" dirty="0">
                          <a:solidFill>
                            <a:schemeClr val="tx1"/>
                          </a:solidFill>
                          <a:effectLst/>
                          <a:latin typeface="Arial" panose="020B0604020202020204" pitchFamily="34" charset="0"/>
                          <a:ea typeface="Roboto Black"/>
                          <a:cs typeface="Arial" panose="020B0604020202020204" pitchFamily="34" charset="0"/>
                        </a:rPr>
                        <a:t>not</a:t>
                      </a:r>
                      <a:r>
                        <a:rPr lang="en-US" sz="2000" b="0" i="0" kern="1200" dirty="0">
                          <a:solidFill>
                            <a:schemeClr val="tx1"/>
                          </a:solidFill>
                          <a:effectLst/>
                          <a:latin typeface="Arial" panose="020B0604020202020204" pitchFamily="34" charset="0"/>
                          <a:ea typeface="Roboto Medium"/>
                          <a:cs typeface="Arial" panose="020B0604020202020204" pitchFamily="34" charset="0"/>
                        </a:rPr>
                        <a:t> mean never sharing information.</a:t>
                      </a:r>
                    </a:p>
                    <a:p>
                      <a:pPr rtl="0" fontAlgn="base"/>
                      <a:endParaRPr lang="en-US" sz="2000" b="0" i="0" kern="1200" dirty="0">
                        <a:solidFill>
                          <a:schemeClr val="tx1"/>
                        </a:solidFill>
                        <a:effectLst/>
                        <a:latin typeface="Arial" panose="020B0604020202020204" pitchFamily="34" charset="0"/>
                        <a:ea typeface="Roboto Medium"/>
                        <a:cs typeface="Arial" panose="020B0604020202020204" pitchFamily="34" charset="0"/>
                      </a:endParaRPr>
                    </a:p>
                    <a:p>
                      <a:pPr rtl="0" fontAlgn="base"/>
                      <a:r>
                        <a:rPr lang="en-US" sz="2000" b="1" i="0" kern="1200" dirty="0">
                          <a:solidFill>
                            <a:schemeClr val="tx1"/>
                          </a:solidFill>
                          <a:effectLst/>
                          <a:latin typeface="Arial" panose="020B0604020202020204" pitchFamily="34" charset="0"/>
                          <a:ea typeface="Roboto Black"/>
                          <a:cs typeface="Arial" panose="020B0604020202020204" pitchFamily="34" charset="0"/>
                        </a:rPr>
                        <a:t>It means sharing only the information needed and only with those who need it to help a student or keep them safe </a:t>
                      </a:r>
                      <a:r>
                        <a:rPr lang="en-US" sz="2000" b="0" i="0" kern="1200" dirty="0">
                          <a:solidFill>
                            <a:schemeClr val="tx1"/>
                          </a:solidFill>
                          <a:effectLst/>
                          <a:latin typeface="Arial" panose="020B0604020202020204" pitchFamily="34" charset="0"/>
                          <a:ea typeface="Roboto Medium"/>
                          <a:cs typeface="Arial" panose="020B0604020202020204" pitchFamily="34" charset="0"/>
                        </a:rPr>
                        <a:t>(e.g., asking a school mental health professional about appropriate next steps).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4408102"/>
                  </a:ext>
                </a:extLst>
              </a:tr>
            </a:tbl>
          </a:graphicData>
        </a:graphic>
      </p:graphicFrame>
      <p:pic>
        <p:nvPicPr>
          <p:cNvPr id="3" name="Picture 2" descr="Icon: Explore strategies.">
            <a:extLst>
              <a:ext uri="{FF2B5EF4-FFF2-40B4-BE49-F238E27FC236}">
                <a16:creationId xmlns:a16="http://schemas.microsoft.com/office/drawing/2014/main" id="{E9716FF2-A1C5-8F11-7423-4C356FA24820}"/>
              </a:ext>
            </a:extLst>
          </p:cNvPr>
          <p:cNvPicPr>
            <a:picLocks noChangeAspect="1"/>
          </p:cNvPicPr>
          <p:nvPr/>
        </p:nvPicPr>
        <p:blipFill>
          <a:blip r:embed="rId4"/>
          <a:stretch>
            <a:fillRect/>
          </a:stretch>
        </p:blipFill>
        <p:spPr>
          <a:xfrm>
            <a:off x="114940" y="5372286"/>
            <a:ext cx="1286863" cy="1336767"/>
          </a:xfrm>
          <a:prstGeom prst="rect">
            <a:avLst/>
          </a:prstGeom>
        </p:spPr>
      </p:pic>
    </p:spTree>
    <p:extLst>
      <p:ext uri="{BB962C8B-B14F-4D97-AF65-F5344CB8AC3E}">
        <p14:creationId xmlns:p14="http://schemas.microsoft.com/office/powerpoint/2010/main" val="2363934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7E4800-3340-6163-258C-51C333DF3E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6A28D8C-2C77-718A-DF19-EA9337A70906}"/>
              </a:ext>
            </a:extLst>
          </p:cNvPr>
          <p:cNvSpPr>
            <a:spLocks noGrp="1"/>
          </p:cNvSpPr>
          <p:nvPr>
            <p:ph type="title"/>
          </p:nvPr>
        </p:nvSpPr>
        <p:spPr>
          <a:xfrm>
            <a:off x="0" y="-1438752"/>
            <a:ext cx="10515600" cy="1325563"/>
          </a:xfrm>
        </p:spPr>
        <p:txBody>
          <a:bodyPr vert="horz" lIns="91440" tIns="45720" rIns="91440" bIns="45720" rtlCol="0" anchor="b">
            <a:normAutofit/>
          </a:bodyPr>
          <a:lstStyle/>
          <a:p>
            <a:r>
              <a:rPr lang="en-US"/>
              <a:t>Explore strategies</a:t>
            </a:r>
          </a:p>
        </p:txBody>
      </p:sp>
      <p:graphicFrame>
        <p:nvGraphicFramePr>
          <p:cNvPr id="5" name="Table 4">
            <a:extLst>
              <a:ext uri="{FF2B5EF4-FFF2-40B4-BE49-F238E27FC236}">
                <a16:creationId xmlns:a16="http://schemas.microsoft.com/office/drawing/2014/main" id="{5D927411-27EF-D8FF-F6BA-A5E828104AFC}"/>
              </a:ext>
            </a:extLst>
          </p:cNvPr>
          <p:cNvGraphicFramePr>
            <a:graphicFrameLocks noGrp="1"/>
          </p:cNvGraphicFramePr>
          <p:nvPr>
            <p:extLst>
              <p:ext uri="{D42A27DB-BD31-4B8C-83A1-F6EECF244321}">
                <p14:modId xmlns:p14="http://schemas.microsoft.com/office/powerpoint/2010/main" val="2662092405"/>
              </p:ext>
            </p:extLst>
          </p:nvPr>
        </p:nvGraphicFramePr>
        <p:xfrm>
          <a:off x="648429" y="1268413"/>
          <a:ext cx="10895141" cy="3602582"/>
        </p:xfrm>
        <a:graphic>
          <a:graphicData uri="http://schemas.openxmlformats.org/drawingml/2006/table">
            <a:tbl>
              <a:tblPr firstRow="1" bandRow="1">
                <a:tableStyleId>{5C22544A-7EE6-4342-B048-85BDC9FD1C3A}</a:tableStyleId>
              </a:tblPr>
              <a:tblGrid>
                <a:gridCol w="4061909">
                  <a:extLst>
                    <a:ext uri="{9D8B030D-6E8A-4147-A177-3AD203B41FA5}">
                      <a16:colId xmlns:a16="http://schemas.microsoft.com/office/drawing/2014/main" val="3128602117"/>
                    </a:ext>
                  </a:extLst>
                </a:gridCol>
                <a:gridCol w="6833232">
                  <a:extLst>
                    <a:ext uri="{9D8B030D-6E8A-4147-A177-3AD203B41FA5}">
                      <a16:colId xmlns:a16="http://schemas.microsoft.com/office/drawing/2014/main" val="1583612652"/>
                    </a:ext>
                  </a:extLst>
                </a:gridCol>
              </a:tblGrid>
              <a:tr h="585062">
                <a:tc>
                  <a:txBody>
                    <a:bodyPr/>
                    <a:lstStyle/>
                    <a:p>
                      <a:r>
                        <a:rPr lang="en-US" sz="2400" b="1" i="0" dirty="0">
                          <a:latin typeface="Century Gothic" panose="020B0502020202020204" pitchFamily="34" charset="0"/>
                          <a:ea typeface="Roboto Medium"/>
                          <a:cs typeface="Poppins SemiBold" pitchFamily="2" charset="77"/>
                        </a:rPr>
                        <a:t>Instead of...</a:t>
                      </a:r>
                    </a:p>
                  </a:txBody>
                  <a:tcPr anchor="ctr">
                    <a:solidFill>
                      <a:srgbClr val="007FAD"/>
                    </a:solidFill>
                  </a:tcPr>
                </a:tc>
                <a:tc>
                  <a:txBody>
                    <a:bodyPr/>
                    <a:lstStyle/>
                    <a:p>
                      <a:r>
                        <a:rPr lang="en-US" sz="2400" b="1" i="0" dirty="0">
                          <a:latin typeface="Century Gothic" panose="020B0502020202020204" pitchFamily="34" charset="0"/>
                          <a:ea typeface="Roboto Medium"/>
                          <a:cs typeface="Poppins SemiBold" pitchFamily="2" charset="77"/>
                        </a:rPr>
                        <a:t>Try...</a:t>
                      </a:r>
                    </a:p>
                  </a:txBody>
                  <a:tcPr anchor="ctr">
                    <a:solidFill>
                      <a:srgbClr val="007FAD"/>
                    </a:solidFill>
                  </a:tcPr>
                </a:tc>
                <a:extLst>
                  <a:ext uri="{0D108BD9-81ED-4DB2-BD59-A6C34878D82A}">
                    <a16:rowId xmlns:a16="http://schemas.microsoft.com/office/drawing/2014/main" val="3043167704"/>
                  </a:ext>
                </a:extLst>
              </a:tr>
              <a:tr h="370840">
                <a:tc>
                  <a:txBody>
                    <a:bodyPr/>
                    <a:lstStyle/>
                    <a:p>
                      <a:r>
                        <a:rPr lang="en-US" sz="2400">
                          <a:latin typeface="Arial" panose="020B0604020202020204" pitchFamily="34" charset="0"/>
                          <a:ea typeface="Roboto Medium"/>
                          <a:cs typeface="Arial" panose="020B0604020202020204" pitchFamily="34" charset="0"/>
                        </a:rPr>
                        <a:t>It drives me crazy!</a:t>
                      </a:r>
                    </a:p>
                    <a:p>
                      <a:pPr lvl="0">
                        <a:buNone/>
                      </a:pPr>
                      <a:endParaRPr lang="en-US" sz="2400">
                        <a:latin typeface="Arial" panose="020B0604020202020204" pitchFamily="34" charset="0"/>
                        <a:ea typeface="Roboto Medium"/>
                        <a:cs typeface="Arial" panose="020B0604020202020204" pitchFamily="34" charset="0"/>
                      </a:endParaRPr>
                    </a:p>
                    <a:p>
                      <a:pPr lvl="0">
                        <a:buNone/>
                      </a:pPr>
                      <a:r>
                        <a:rPr lang="en-US" sz="2400">
                          <a:latin typeface="Arial" panose="020B0604020202020204" pitchFamily="34" charset="0"/>
                          <a:ea typeface="Roboto Medium"/>
                          <a:cs typeface="Arial" panose="020B0604020202020204" pitchFamily="34" charset="0"/>
                        </a:rPr>
                        <a:t>That's insane/nuts.</a:t>
                      </a:r>
                    </a:p>
                    <a:p>
                      <a:pPr lvl="0">
                        <a:buNone/>
                      </a:pPr>
                      <a:endParaRPr lang="en-US" sz="2400">
                        <a:latin typeface="Arial" panose="020B0604020202020204" pitchFamily="34" charset="0"/>
                        <a:ea typeface="Roboto Medium"/>
                        <a:cs typeface="Arial" panose="020B0604020202020204" pitchFamily="34" charset="0"/>
                      </a:endParaRPr>
                    </a:p>
                    <a:p>
                      <a:pPr lvl="0">
                        <a:buNone/>
                      </a:pPr>
                      <a:r>
                        <a:rPr lang="en-US" sz="2400">
                          <a:latin typeface="Arial" panose="020B0604020202020204" pitchFamily="34" charset="0"/>
                          <a:ea typeface="Roboto Medium"/>
                          <a:cs typeface="Arial" panose="020B0604020202020204" pitchFamily="34" charset="0"/>
                        </a:rPr>
                        <a:t>He suffers from depression.</a:t>
                      </a:r>
                    </a:p>
                    <a:p>
                      <a:pPr lvl="0">
                        <a:buNone/>
                      </a:pPr>
                      <a:endParaRPr lang="en-US" sz="2400">
                        <a:latin typeface="Arial" panose="020B0604020202020204" pitchFamily="34" charset="0"/>
                        <a:ea typeface="Roboto Medium"/>
                        <a:cs typeface="Arial" panose="020B0604020202020204" pitchFamily="34" charset="0"/>
                      </a:endParaRPr>
                    </a:p>
                    <a:p>
                      <a:pPr lvl="0">
                        <a:buNone/>
                      </a:pPr>
                      <a:r>
                        <a:rPr lang="en-US" sz="2400">
                          <a:latin typeface="Arial" panose="020B0604020202020204" pitchFamily="34" charset="0"/>
                          <a:ea typeface="Roboto Medium"/>
                          <a:cs typeface="Arial" panose="020B0604020202020204" pitchFamily="34" charset="0"/>
                        </a:rPr>
                        <a:t>Mentally ill person</a:t>
                      </a:r>
                    </a:p>
                  </a:txBody>
                  <a:tcPr>
                    <a:solidFill>
                      <a:srgbClr val="F1F8E8"/>
                    </a:solidFill>
                  </a:tcPr>
                </a:tc>
                <a:tc>
                  <a:txBody>
                    <a:bodyPr/>
                    <a:lstStyle/>
                    <a:p>
                      <a:r>
                        <a:rPr lang="en-US" sz="2400" dirty="0">
                          <a:latin typeface="Arial" panose="020B0604020202020204" pitchFamily="34" charset="0"/>
                          <a:ea typeface="Roboto Medium"/>
                          <a:cs typeface="Arial" panose="020B0604020202020204" pitchFamily="34" charset="0"/>
                        </a:rPr>
                        <a:t>It bothers/annoys/frustrates me.</a:t>
                      </a:r>
                    </a:p>
                    <a:p>
                      <a:pPr lvl="0">
                        <a:buNone/>
                      </a:pPr>
                      <a:endParaRPr lang="en-US" sz="2400" dirty="0">
                        <a:latin typeface="Arial" panose="020B0604020202020204" pitchFamily="34" charset="0"/>
                        <a:ea typeface="Roboto Medium"/>
                        <a:cs typeface="Arial" panose="020B0604020202020204" pitchFamily="34" charset="0"/>
                      </a:endParaRPr>
                    </a:p>
                    <a:p>
                      <a:pPr lvl="0">
                        <a:buNone/>
                      </a:pPr>
                      <a:r>
                        <a:rPr lang="en-US" sz="2400" dirty="0">
                          <a:latin typeface="Arial" panose="020B0604020202020204" pitchFamily="34" charset="0"/>
                          <a:ea typeface="Roboto Medium"/>
                          <a:cs typeface="Arial" panose="020B0604020202020204" pitchFamily="34" charset="0"/>
                        </a:rPr>
                        <a:t>This is interesting/strange/peculiar/funny.</a:t>
                      </a:r>
                    </a:p>
                    <a:p>
                      <a:pPr lvl="0">
                        <a:buNone/>
                      </a:pPr>
                      <a:endParaRPr lang="en-US" sz="2400" dirty="0">
                        <a:latin typeface="Arial" panose="020B0604020202020204" pitchFamily="34" charset="0"/>
                        <a:ea typeface="Roboto Medium"/>
                        <a:cs typeface="Arial" panose="020B0604020202020204" pitchFamily="34" charset="0"/>
                      </a:endParaRPr>
                    </a:p>
                    <a:p>
                      <a:pPr lvl="0">
                        <a:buNone/>
                      </a:pPr>
                      <a:r>
                        <a:rPr lang="en-US" sz="2400" dirty="0">
                          <a:latin typeface="Arial" panose="020B0604020202020204" pitchFamily="34" charset="0"/>
                          <a:ea typeface="Roboto Medium"/>
                          <a:cs typeface="Arial" panose="020B0604020202020204" pitchFamily="34" charset="0"/>
                        </a:rPr>
                        <a:t>He lives with/is experiencing depression.</a:t>
                      </a:r>
                    </a:p>
                    <a:p>
                      <a:pPr lvl="0">
                        <a:buNone/>
                      </a:pPr>
                      <a:endParaRPr lang="en-US" sz="2400" dirty="0">
                        <a:latin typeface="Arial" panose="020B0604020202020204" pitchFamily="34" charset="0"/>
                        <a:ea typeface="Roboto Medium"/>
                        <a:cs typeface="Arial" panose="020B0604020202020204" pitchFamily="34" charset="0"/>
                      </a:endParaRPr>
                    </a:p>
                    <a:p>
                      <a:pPr lvl="0">
                        <a:buNone/>
                      </a:pPr>
                      <a:r>
                        <a:rPr lang="en-US" sz="2400" dirty="0">
                          <a:latin typeface="Arial" panose="020B0604020202020204" pitchFamily="34" charset="0"/>
                          <a:ea typeface="Roboto Medium"/>
                          <a:cs typeface="Arial" panose="020B0604020202020204" pitchFamily="34" charset="0"/>
                        </a:rPr>
                        <a:t>Person living with a mental health concern or illness</a:t>
                      </a:r>
                    </a:p>
                  </a:txBody>
                  <a:tcPr>
                    <a:solidFill>
                      <a:srgbClr val="F1F8E8"/>
                    </a:solidFill>
                  </a:tcPr>
                </a:tc>
                <a:extLst>
                  <a:ext uri="{0D108BD9-81ED-4DB2-BD59-A6C34878D82A}">
                    <a16:rowId xmlns:a16="http://schemas.microsoft.com/office/drawing/2014/main" val="2670893185"/>
                  </a:ext>
                </a:extLst>
              </a:tr>
            </a:tbl>
          </a:graphicData>
        </a:graphic>
      </p:graphicFrame>
      <p:sp>
        <p:nvSpPr>
          <p:cNvPr id="6" name="TextBox 5">
            <a:extLst>
              <a:ext uri="{FF2B5EF4-FFF2-40B4-BE49-F238E27FC236}">
                <a16:creationId xmlns:a16="http://schemas.microsoft.com/office/drawing/2014/main" id="{F0BD38A5-08E8-912D-C556-18C413F2C777}"/>
              </a:ext>
            </a:extLst>
          </p:cNvPr>
          <p:cNvSpPr txBox="1"/>
          <p:nvPr/>
        </p:nvSpPr>
        <p:spPr>
          <a:xfrm>
            <a:off x="128042" y="147052"/>
            <a:ext cx="710587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latin typeface="Century Gothic" panose="020B0502020202020204" pitchFamily="34" charset="0"/>
                <a:ea typeface="+mj-ea"/>
                <a:cs typeface="Poppins SemiBold"/>
              </a:rPr>
              <a:t>Choose words carefully</a:t>
            </a:r>
          </a:p>
        </p:txBody>
      </p:sp>
    </p:spTree>
    <p:extLst>
      <p:ext uri="{BB962C8B-B14F-4D97-AF65-F5344CB8AC3E}">
        <p14:creationId xmlns:p14="http://schemas.microsoft.com/office/powerpoint/2010/main" val="3534612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B6DF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07DA-7707-DDD0-5F85-B7895747EDB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Student voice</a:t>
            </a:r>
          </a:p>
        </p:txBody>
      </p:sp>
      <p:sp>
        <p:nvSpPr>
          <p:cNvPr id="3" name="Content Placeholder 2">
            <a:extLst>
              <a:ext uri="{FF2B5EF4-FFF2-40B4-BE49-F238E27FC236}">
                <a16:creationId xmlns:a16="http://schemas.microsoft.com/office/drawing/2014/main" id="{2AEDDB83-A6F5-85AA-EBF2-D40C78C85199}"/>
              </a:ext>
              <a:ext uri="{C183D7F6-B498-43B3-948B-1728B52AA6E4}">
                <adec:decorative xmlns:adec="http://schemas.microsoft.com/office/drawing/2017/decorative" val="1"/>
              </a:ext>
            </a:extLst>
          </p:cNvPr>
          <p:cNvSpPr>
            <a:spLocks noGrp="1"/>
          </p:cNvSpPr>
          <p:nvPr>
            <p:ph idx="1"/>
          </p:nvPr>
        </p:nvSpPr>
        <p:spPr>
          <a:xfrm>
            <a:off x="1089655" y="1293434"/>
            <a:ext cx="10296603" cy="4290862"/>
          </a:xfrm>
        </p:spPr>
        <p:txBody>
          <a:bodyPr vert="horz" lIns="91440" tIns="45720" rIns="91440" bIns="45720" rtlCol="0" anchor="t">
            <a:normAutofit/>
          </a:bodyPr>
          <a:lstStyle/>
          <a:p>
            <a:pPr>
              <a:buNone/>
            </a:pPr>
            <a:endParaRPr lang="en-US" sz="4000" b="1">
              <a:solidFill>
                <a:srgbClr val="000000"/>
              </a:solidFill>
              <a:latin typeface="Roboto Medium"/>
              <a:ea typeface="Calibri"/>
              <a:cs typeface="Calibri"/>
            </a:endParaRPr>
          </a:p>
          <a:p>
            <a:pPr>
              <a:buNone/>
            </a:pPr>
            <a:endParaRPr lang="en-US" sz="3200">
              <a:solidFill>
                <a:srgbClr val="000000"/>
              </a:solidFill>
              <a:latin typeface="Roboto Medium"/>
              <a:ea typeface="Calibri"/>
              <a:cs typeface="Calibri"/>
            </a:endParaRPr>
          </a:p>
          <a:p>
            <a:pPr marL="0" indent="0">
              <a:buNone/>
            </a:pPr>
            <a:endParaRPr lang="en-US" sz="3200" b="1">
              <a:solidFill>
                <a:srgbClr val="2F2F2F"/>
              </a:solidFill>
              <a:latin typeface="Roboto Black"/>
              <a:ea typeface="Calibri"/>
              <a:cs typeface="Calibri"/>
            </a:endParaRPr>
          </a:p>
          <a:p>
            <a:pPr marL="0" indent="0">
              <a:buNone/>
            </a:pPr>
            <a:endParaRPr lang="en-US" sz="3300">
              <a:latin typeface="Roboto Medium"/>
              <a:ea typeface="Roboto Medium"/>
              <a:cs typeface="Roboto Medium"/>
            </a:endParaRPr>
          </a:p>
          <a:p>
            <a:pPr>
              <a:buFont typeface="Calibri" panose="020B0604020202020204" pitchFamily="34" charset="0"/>
              <a:buChar char="-"/>
            </a:pPr>
            <a:endParaRPr lang="en-US"/>
          </a:p>
        </p:txBody>
      </p:sp>
      <p:sp>
        <p:nvSpPr>
          <p:cNvPr id="4" name="Speech Bubble: Rectangle with Corners Rounded 3">
            <a:extLst>
              <a:ext uri="{FF2B5EF4-FFF2-40B4-BE49-F238E27FC236}">
                <a16:creationId xmlns:a16="http://schemas.microsoft.com/office/drawing/2014/main" id="{3450CF29-7929-9357-416B-56138A74BDF3}"/>
              </a:ext>
            </a:extLst>
          </p:cNvPr>
          <p:cNvSpPr/>
          <p:nvPr/>
        </p:nvSpPr>
        <p:spPr>
          <a:xfrm>
            <a:off x="1525701" y="1051605"/>
            <a:ext cx="9146005" cy="4292305"/>
          </a:xfrm>
          <a:prstGeom prst="wedgeRoundRectCallout">
            <a:avLst/>
          </a:prstGeom>
          <a:solidFill>
            <a:srgbClr val="400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bg1"/>
              </a:solidFill>
              <a:latin typeface="Arial" panose="020B0604020202020204" pitchFamily="34" charset="0"/>
              <a:ea typeface="Roboto Medium"/>
              <a:cs typeface="Arial" panose="020B0604020202020204" pitchFamily="34" charset="0"/>
            </a:endParaRPr>
          </a:p>
          <a:p>
            <a:pPr algn="ctr"/>
            <a:r>
              <a:rPr lang="en-US" sz="4000" b="1" dirty="0">
                <a:solidFill>
                  <a:schemeClr val="bg1"/>
                </a:solidFill>
                <a:latin typeface="Arial" panose="020B0604020202020204" pitchFamily="34" charset="0"/>
                <a:ea typeface="Roboto Medium"/>
                <a:cs typeface="Arial" panose="020B0604020202020204" pitchFamily="34" charset="0"/>
              </a:rPr>
              <a:t>"I think my words of wisdom are just to be mindful of the language that we use... our words hold weight."</a:t>
            </a:r>
            <a:endParaRPr lang="en-US" dirty="0">
              <a:solidFill>
                <a:schemeClr val="bg1"/>
              </a:solidFill>
              <a:latin typeface="Arial" panose="020B0604020202020204" pitchFamily="34" charset="0"/>
              <a:cs typeface="Arial" panose="020B0604020202020204" pitchFamily="34" charset="0"/>
            </a:endParaRPr>
          </a:p>
          <a:p>
            <a:pPr algn="ctr"/>
            <a:endParaRPr lang="en-US" sz="4000" b="1" dirty="0">
              <a:solidFill>
                <a:srgbClr val="000000"/>
              </a:solidFill>
              <a:latin typeface="Arial" panose="020B0604020202020204" pitchFamily="34" charset="0"/>
              <a:ea typeface="Roboto Medium"/>
              <a:cs typeface="Arial" panose="020B0604020202020204" pitchFamily="34" charset="0"/>
            </a:endParaRPr>
          </a:p>
          <a:p>
            <a:pPr algn="r">
              <a:lnSpc>
                <a:spcPct val="90000"/>
              </a:lnSpc>
              <a:spcBef>
                <a:spcPts val="1000"/>
              </a:spcBef>
            </a:pPr>
            <a:r>
              <a:rPr lang="en-US" sz="3200" dirty="0">
                <a:solidFill>
                  <a:schemeClr val="bg1"/>
                </a:solidFill>
                <a:latin typeface="Arial" panose="020B0604020202020204" pitchFamily="34" charset="0"/>
                <a:ea typeface="Roboto Medium"/>
                <a:cs typeface="Arial" panose="020B0604020202020204" pitchFamily="34" charset="0"/>
              </a:rPr>
              <a:t>–Ontario secondary school student</a:t>
            </a:r>
          </a:p>
          <a:p>
            <a:pPr algn="ctr"/>
            <a:endParaRPr lang="en-US" sz="4000" b="1" dirty="0">
              <a:solidFill>
                <a:srgbClr val="000000"/>
              </a:solidFill>
              <a:latin typeface="Arial" panose="020B0604020202020204" pitchFamily="34" charset="0"/>
              <a:ea typeface="Roboto Medium"/>
              <a:cs typeface="Arial" panose="020B0604020202020204" pitchFamily="34" charset="0"/>
            </a:endParaRPr>
          </a:p>
        </p:txBody>
      </p:sp>
    </p:spTree>
    <p:extLst>
      <p:ext uri="{BB962C8B-B14F-4D97-AF65-F5344CB8AC3E}">
        <p14:creationId xmlns:p14="http://schemas.microsoft.com/office/powerpoint/2010/main" val="1675311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AB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80BA-E7B7-9594-DB61-9056B5A90D8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Build your toolbox</a:t>
            </a:r>
          </a:p>
        </p:txBody>
      </p:sp>
      <p:pic>
        <p:nvPicPr>
          <p:cNvPr id="3" name="Picture 2" descr="Icon showing a hammer and a wrench on a purple background. Text: Build your toolbox.">
            <a:extLst>
              <a:ext uri="{FF2B5EF4-FFF2-40B4-BE49-F238E27FC236}">
                <a16:creationId xmlns:a16="http://schemas.microsoft.com/office/drawing/2014/main" id="{9A55BE7D-8B06-C0BF-7875-0837F4CA8A05}"/>
              </a:ext>
            </a:extLst>
          </p:cNvPr>
          <p:cNvPicPr>
            <a:picLocks noChangeAspect="1"/>
          </p:cNvPicPr>
          <p:nvPr/>
        </p:nvPicPr>
        <p:blipFill>
          <a:blip r:embed="rId2"/>
          <a:stretch>
            <a:fillRect/>
          </a:stretch>
        </p:blipFill>
        <p:spPr>
          <a:xfrm>
            <a:off x="4016217" y="1290197"/>
            <a:ext cx="4146064" cy="4126756"/>
          </a:xfrm>
          <a:prstGeom prst="rect">
            <a:avLst/>
          </a:prstGeom>
        </p:spPr>
      </p:pic>
    </p:spTree>
    <p:extLst>
      <p:ext uri="{BB962C8B-B14F-4D97-AF65-F5344CB8AC3E}">
        <p14:creationId xmlns:p14="http://schemas.microsoft.com/office/powerpoint/2010/main" val="3742761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222EF-F596-4E59-FD50-9DAC2C3D8A71}"/>
              </a:ext>
            </a:extLst>
          </p:cNvPr>
          <p:cNvSpPr>
            <a:spLocks noGrp="1"/>
          </p:cNvSpPr>
          <p:nvPr>
            <p:ph type="title"/>
          </p:nvPr>
        </p:nvSpPr>
        <p:spPr>
          <a:xfrm>
            <a:off x="138964" y="-96333"/>
            <a:ext cx="10515600" cy="1325563"/>
          </a:xfrm>
        </p:spPr>
        <p:txBody>
          <a:bodyPr>
            <a:normAutofit/>
          </a:bodyPr>
          <a:lstStyle/>
          <a:p>
            <a:r>
              <a:rPr lang="en-US" dirty="0">
                <a:latin typeface="Century Gothic" panose="020B0502020202020204" pitchFamily="34" charset="0"/>
                <a:cs typeface="Poppins SemiBold"/>
              </a:rPr>
              <a:t>Supportive resources</a:t>
            </a:r>
          </a:p>
        </p:txBody>
      </p:sp>
      <p:pic>
        <p:nvPicPr>
          <p:cNvPr id="5" name="Content Placeholder 5" descr="Screenshot of SMH-ON web page: https://smho-smso.ca/mental-health-misinformation-on-social-media/.">
            <a:hlinkClick r:id="rId3"/>
            <a:extLst>
              <a:ext uri="{FF2B5EF4-FFF2-40B4-BE49-F238E27FC236}">
                <a16:creationId xmlns:a16="http://schemas.microsoft.com/office/drawing/2014/main" id="{4C21A0CC-82C3-F2D9-EAA7-7F43CDBAA9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0863" y="1136097"/>
            <a:ext cx="3642149" cy="4128862"/>
          </a:xfrm>
          <a:prstGeom prst="rect">
            <a:avLst/>
          </a:prstGeom>
          <a:solidFill>
            <a:srgbClr val="FFFFFF">
              <a:shade val="85000"/>
            </a:srgbClr>
          </a:solidFill>
          <a:ln w="9525" cap="sq">
            <a:solidFill>
              <a:schemeClr val="bg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QR code for SMH-ON article Mental health information on social media. https://smho-smso.ca/mental-health-misinformation-on-social-media/ ">
            <a:hlinkClick r:id="rId3"/>
            <a:extLst>
              <a:ext uri="{FF2B5EF4-FFF2-40B4-BE49-F238E27FC236}">
                <a16:creationId xmlns:a16="http://schemas.microsoft.com/office/drawing/2014/main" id="{62E4AAFB-62C3-962C-9AE9-DAEF13694C8B}"/>
              </a:ext>
            </a:extLst>
          </p:cNvPr>
          <p:cNvPicPr>
            <a:picLocks noChangeAspect="1"/>
          </p:cNvPicPr>
          <p:nvPr/>
        </p:nvPicPr>
        <p:blipFill>
          <a:blip r:embed="rId5" cstate="print">
            <a:extLst>
              <a:ext uri="{28A0092B-C50C-407E-A947-70E740481C1C}">
                <a14:useLocalDpi xmlns:a14="http://schemas.microsoft.com/office/drawing/2010/main" val="0"/>
              </a:ext>
            </a:extLst>
          </a:blip>
          <a:srcRect l="29083" t="34062" r="29180" b="34534"/>
          <a:stretch>
            <a:fillRect/>
          </a:stretch>
        </p:blipFill>
        <p:spPr>
          <a:xfrm>
            <a:off x="2352900" y="4671718"/>
            <a:ext cx="1043071" cy="1046480"/>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B5FF7949-208C-1EE1-0009-6175C5B818BA}"/>
              </a:ext>
            </a:extLst>
          </p:cNvPr>
          <p:cNvSpPr txBox="1"/>
          <p:nvPr/>
        </p:nvSpPr>
        <p:spPr>
          <a:xfrm>
            <a:off x="2216010" y="5799948"/>
            <a:ext cx="2359923" cy="830997"/>
          </a:xfrm>
          <a:prstGeom prst="rect">
            <a:avLst/>
          </a:prstGeom>
          <a:noFill/>
        </p:spPr>
        <p:txBody>
          <a:bodyPr wrap="square" rtlCol="0">
            <a:spAutoFit/>
          </a:bodyPr>
          <a:lstStyle/>
          <a:p>
            <a:r>
              <a:rPr lang="en-US" sz="1600" b="1" dirty="0">
                <a:solidFill>
                  <a:srgbClr val="40008D"/>
                </a:solidFill>
                <a:latin typeface="Century Gothic" panose="020B0502020202020204" pitchFamily="34" charset="0"/>
                <a:ea typeface="Roboto Black" panose="02000000000000000000" pitchFamily="2" charset="0"/>
                <a:cs typeface="Poppins SemiBold" pitchFamily="2" charset="77"/>
              </a:rPr>
              <a:t>Mental health misinformation on social media</a:t>
            </a:r>
          </a:p>
        </p:txBody>
      </p:sp>
      <p:pic>
        <p:nvPicPr>
          <p:cNvPr id="6" name="Content Placeholder 5" descr="Cover of SMH-ON resource Is it for me? Tips for evaluating online mental health information.">
            <a:hlinkClick r:id="rId6"/>
            <a:extLst>
              <a:ext uri="{FF2B5EF4-FFF2-40B4-BE49-F238E27FC236}">
                <a16:creationId xmlns:a16="http://schemas.microsoft.com/office/drawing/2014/main" id="{9E9A8785-778A-212C-4D63-607946367E64}"/>
              </a:ext>
            </a:extLst>
          </p:cNvPr>
          <p:cNvPicPr>
            <a:picLocks noGrp="1" noChangeAspect="1"/>
          </p:cNvPicPr>
          <p:nvPr>
            <p:ph idx="1"/>
          </p:nvPr>
        </p:nvPicPr>
        <p:blipFill>
          <a:blip r:embed="rId7"/>
          <a:stretch>
            <a:fillRect/>
          </a:stretch>
        </p:blipFill>
        <p:spPr>
          <a:xfrm>
            <a:off x="4954035" y="1136097"/>
            <a:ext cx="3297253" cy="4396338"/>
          </a:xfrm>
          <a:prstGeom prst="rect">
            <a:avLst/>
          </a:prstGeom>
          <a:solidFill>
            <a:srgbClr val="FFFFFF">
              <a:shade val="85000"/>
            </a:srgbClr>
          </a:solidFill>
          <a:ln w="9525" cap="sq">
            <a:solidFill>
              <a:schemeClr val="bg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Cover of SMH-ON resource Is it for me? Tips for evaluating online mental health information Educator Guide.">
            <a:hlinkClick r:id="rId6"/>
            <a:extLst>
              <a:ext uri="{FF2B5EF4-FFF2-40B4-BE49-F238E27FC236}">
                <a16:creationId xmlns:a16="http://schemas.microsoft.com/office/drawing/2014/main" id="{E60E44BD-EC3C-7384-0083-7E4675B2BE1E}"/>
              </a:ext>
            </a:extLst>
          </p:cNvPr>
          <p:cNvPicPr>
            <a:picLocks noChangeAspect="1"/>
          </p:cNvPicPr>
          <p:nvPr/>
        </p:nvPicPr>
        <p:blipFill>
          <a:blip r:embed="rId8"/>
          <a:stretch>
            <a:fillRect/>
          </a:stretch>
        </p:blipFill>
        <p:spPr>
          <a:xfrm>
            <a:off x="5820456" y="1885285"/>
            <a:ext cx="3523321" cy="4477035"/>
          </a:xfrm>
          <a:prstGeom prst="rect">
            <a:avLst/>
          </a:prstGeom>
          <a:solidFill>
            <a:srgbClr val="FFFFFF">
              <a:shade val="85000"/>
            </a:srgbClr>
          </a:solidFill>
          <a:ln w="9525" cap="sq">
            <a:solidFill>
              <a:schemeClr val="bg1">
                <a:lumMod val="8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Video - SMH-ON Is it for me? ">
            <a:hlinkClick r:id="rId6"/>
            <a:extLst>
              <a:ext uri="{FF2B5EF4-FFF2-40B4-BE49-F238E27FC236}">
                <a16:creationId xmlns:a16="http://schemas.microsoft.com/office/drawing/2014/main" id="{F74CC10D-207F-C4DB-8606-B5AACFE32C90}"/>
              </a:ext>
            </a:extLst>
          </p:cNvPr>
          <p:cNvPicPr>
            <a:picLocks noChangeAspect="1"/>
          </p:cNvPicPr>
          <p:nvPr/>
        </p:nvPicPr>
        <p:blipFill>
          <a:blip r:embed="rId9"/>
          <a:stretch>
            <a:fillRect/>
          </a:stretch>
        </p:blipFill>
        <p:spPr>
          <a:xfrm>
            <a:off x="6617497" y="4084362"/>
            <a:ext cx="3929153" cy="2104128"/>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4" name="Picture 3" descr="QR code for SMH-ON resource Is it for me? Tips for evaluating online mental health information.">
            <a:hlinkClick r:id="rId6"/>
            <a:extLst>
              <a:ext uri="{FF2B5EF4-FFF2-40B4-BE49-F238E27FC236}">
                <a16:creationId xmlns:a16="http://schemas.microsoft.com/office/drawing/2014/main" id="{29ADC203-EEB3-D2F3-9D0F-CFB41C6EAE66}"/>
              </a:ext>
            </a:extLst>
          </p:cNvPr>
          <p:cNvPicPr>
            <a:picLocks noChangeAspect="1"/>
          </p:cNvPicPr>
          <p:nvPr/>
        </p:nvPicPr>
        <p:blipFill>
          <a:blip r:embed="rId10" cstate="print">
            <a:extLst>
              <a:ext uri="{28A0092B-C50C-407E-A947-70E740481C1C}">
                <a14:useLocalDpi xmlns:a14="http://schemas.microsoft.com/office/drawing/2010/main" val="0"/>
              </a:ext>
            </a:extLst>
          </a:blip>
          <a:srcRect l="27471" t="33694" r="27495" b="32973"/>
          <a:stretch>
            <a:fillRect/>
          </a:stretch>
        </p:blipFill>
        <p:spPr>
          <a:xfrm>
            <a:off x="10038080" y="2025257"/>
            <a:ext cx="1060383" cy="1046481"/>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C08688B-90B1-8BFA-F648-77829C1E8D8B}"/>
              </a:ext>
            </a:extLst>
          </p:cNvPr>
          <p:cNvSpPr txBox="1"/>
          <p:nvPr/>
        </p:nvSpPr>
        <p:spPr>
          <a:xfrm>
            <a:off x="9959810" y="3149600"/>
            <a:ext cx="1799390" cy="369332"/>
          </a:xfrm>
          <a:prstGeom prst="rect">
            <a:avLst/>
          </a:prstGeom>
          <a:noFill/>
        </p:spPr>
        <p:txBody>
          <a:bodyPr wrap="square" rtlCol="0">
            <a:spAutoFit/>
          </a:bodyPr>
          <a:lstStyle/>
          <a:p>
            <a:r>
              <a:rPr lang="en-US" b="1" dirty="0">
                <a:solidFill>
                  <a:srgbClr val="40008D"/>
                </a:solidFill>
                <a:latin typeface="Century Gothic" panose="020B0502020202020204" pitchFamily="34" charset="0"/>
                <a:ea typeface="Roboto Black" panose="02000000000000000000" pitchFamily="2" charset="0"/>
                <a:cs typeface="Poppins SemiBold" pitchFamily="2" charset="77"/>
              </a:rPr>
              <a:t>Is it for me?</a:t>
            </a:r>
          </a:p>
        </p:txBody>
      </p:sp>
    </p:spTree>
    <p:extLst>
      <p:ext uri="{BB962C8B-B14F-4D97-AF65-F5344CB8AC3E}">
        <p14:creationId xmlns:p14="http://schemas.microsoft.com/office/powerpoint/2010/main" val="3601797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7AB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FA251-F3B8-FD1A-69BB-68851F5FB600}"/>
              </a:ext>
            </a:extLst>
          </p:cNvPr>
          <p:cNvSpPr>
            <a:spLocks noGrp="1"/>
          </p:cNvSpPr>
          <p:nvPr>
            <p:ph type="title"/>
          </p:nvPr>
        </p:nvSpPr>
        <p:spPr>
          <a:xfrm>
            <a:off x="0" y="-1499963"/>
            <a:ext cx="10515600" cy="1325563"/>
          </a:xfrm>
        </p:spPr>
        <p:txBody>
          <a:bodyPr vert="horz" lIns="91440" tIns="45720" rIns="91440" bIns="45720" rtlCol="0" anchor="b">
            <a:normAutofit/>
          </a:bodyPr>
          <a:lstStyle/>
          <a:p>
            <a:r>
              <a:rPr lang="en-US"/>
              <a:t>Dig deeper</a:t>
            </a:r>
          </a:p>
        </p:txBody>
      </p:sp>
      <p:pic>
        <p:nvPicPr>
          <p:cNvPr id="5" name="Picture 4" descr="Icon showing open book with green bookmark on blue background. Text: Dig deeper.">
            <a:extLst>
              <a:ext uri="{FF2B5EF4-FFF2-40B4-BE49-F238E27FC236}">
                <a16:creationId xmlns:a16="http://schemas.microsoft.com/office/drawing/2014/main" id="{A5BF93E2-E703-B8BD-C361-92DE29550E43}"/>
              </a:ext>
            </a:extLst>
          </p:cNvPr>
          <p:cNvPicPr>
            <a:picLocks noChangeAspect="1"/>
          </p:cNvPicPr>
          <p:nvPr/>
        </p:nvPicPr>
        <p:blipFill>
          <a:blip r:embed="rId2"/>
          <a:stretch>
            <a:fillRect/>
          </a:stretch>
        </p:blipFill>
        <p:spPr>
          <a:xfrm>
            <a:off x="3590362" y="957701"/>
            <a:ext cx="5018875" cy="4864875"/>
          </a:xfrm>
          <a:prstGeom prst="rect">
            <a:avLst/>
          </a:prstGeom>
        </p:spPr>
      </p:pic>
    </p:spTree>
    <p:extLst>
      <p:ext uri="{BB962C8B-B14F-4D97-AF65-F5344CB8AC3E}">
        <p14:creationId xmlns:p14="http://schemas.microsoft.com/office/powerpoint/2010/main" val="1570774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3BB2AB-1970-7C04-7825-640AB8B2614B}"/>
              </a:ext>
            </a:extLst>
          </p:cNvPr>
          <p:cNvSpPr txBox="1">
            <a:spLocks noGrp="1"/>
          </p:cNvSpPr>
          <p:nvPr>
            <p:ph type="title"/>
          </p:nvPr>
        </p:nvSpPr>
        <p:spPr>
          <a:xfrm>
            <a:off x="141511" y="166277"/>
            <a:ext cx="105156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dirty="0">
                <a:latin typeface="Century Gothic" panose="020B0502020202020204" pitchFamily="34" charset="0"/>
                <a:cs typeface="Poppins SemiBold"/>
              </a:rPr>
              <a:t>Talking with parents and families about mental health</a:t>
            </a:r>
          </a:p>
        </p:txBody>
      </p:sp>
      <p:pic>
        <p:nvPicPr>
          <p:cNvPr id="5" name="Picture 4" descr="Cover of SMH-ON resource Talking with Parents and Famlies about Mental Health.">
            <a:extLst>
              <a:ext uri="{FF2B5EF4-FFF2-40B4-BE49-F238E27FC236}">
                <a16:creationId xmlns:a16="http://schemas.microsoft.com/office/drawing/2014/main" id="{68736FDE-3092-92DA-6EE4-69392CAA3888}"/>
              </a:ext>
            </a:extLst>
          </p:cNvPr>
          <p:cNvPicPr>
            <a:picLocks noChangeAspect="1"/>
          </p:cNvPicPr>
          <p:nvPr/>
        </p:nvPicPr>
        <p:blipFill>
          <a:blip r:embed="rId3"/>
          <a:stretch>
            <a:fillRect/>
          </a:stretch>
        </p:blipFill>
        <p:spPr>
          <a:xfrm>
            <a:off x="550863" y="1825943"/>
            <a:ext cx="3561849" cy="4718885"/>
          </a:xfrm>
          <a:prstGeom prst="rect">
            <a:avLst/>
          </a:prstGeom>
          <a:solidFill>
            <a:srgbClr val="FFFFFF">
              <a:shade val="85000"/>
            </a:srgbClr>
          </a:solidFill>
          <a:ln w="9525" cap="sq">
            <a:solidFill>
              <a:schemeClr val="bg1">
                <a:lumMod val="75000"/>
              </a:schemeClr>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3" name="Content Placeholder 2">
            <a:extLst>
              <a:ext uri="{FF2B5EF4-FFF2-40B4-BE49-F238E27FC236}">
                <a16:creationId xmlns:a16="http://schemas.microsoft.com/office/drawing/2014/main" id="{E33167F1-044B-49AB-9434-43C8D7D6FF3D}"/>
              </a:ext>
            </a:extLst>
          </p:cNvPr>
          <p:cNvSpPr>
            <a:spLocks noGrp="1"/>
          </p:cNvSpPr>
          <p:nvPr>
            <p:ph idx="1"/>
          </p:nvPr>
        </p:nvSpPr>
        <p:spPr>
          <a:xfrm>
            <a:off x="4765039" y="1792606"/>
            <a:ext cx="6085111" cy="1492343"/>
          </a:xfrm>
        </p:spPr>
        <p:txBody>
          <a:bodyPr vert="horz" lIns="91440" tIns="45720" rIns="91440" bIns="45720" rtlCol="0" anchor="ctr">
            <a:normAutofit/>
          </a:bodyPr>
          <a:lstStyle/>
          <a:p>
            <a:pPr marL="0" indent="0">
              <a:lnSpc>
                <a:spcPct val="110000"/>
              </a:lnSpc>
              <a:buNone/>
            </a:pPr>
            <a:r>
              <a:rPr lang="en-US" dirty="0">
                <a:solidFill>
                  <a:srgbClr val="2F2F2F"/>
                </a:solidFill>
                <a:highlight>
                  <a:srgbClr val="FFFFFF"/>
                </a:highlight>
                <a:latin typeface="Arial" panose="020B0604020202020204" pitchFamily="34" charset="0"/>
                <a:ea typeface="Roboto Medium"/>
                <a:cs typeface="Arial" panose="020B0604020202020204" pitchFamily="34" charset="0"/>
              </a:rPr>
              <a:t>This tip sheet provides ideas to consider when planning to meet and talk with parents and families.</a:t>
            </a:r>
            <a:endParaRPr lang="en-US" dirty="0">
              <a:highlight>
                <a:srgbClr val="FFFFFF"/>
              </a:highlight>
              <a:latin typeface="Arial" panose="020B0604020202020204" pitchFamily="34" charset="0"/>
              <a:ea typeface="Roboto Medium"/>
              <a:cs typeface="Arial" panose="020B0604020202020204" pitchFamily="34" charset="0"/>
            </a:endParaRPr>
          </a:p>
        </p:txBody>
      </p:sp>
      <p:pic>
        <p:nvPicPr>
          <p:cNvPr id="7" name="Picture 6" descr="QR code for SMH-ON resource Talking with Parents and Families about Mental Health.">
            <a:extLst>
              <a:ext uri="{FF2B5EF4-FFF2-40B4-BE49-F238E27FC236}">
                <a16:creationId xmlns:a16="http://schemas.microsoft.com/office/drawing/2014/main" id="{90EB3932-7936-983F-8995-B959254ACF40}"/>
              </a:ext>
            </a:extLst>
          </p:cNvPr>
          <p:cNvPicPr>
            <a:picLocks noChangeAspect="1"/>
          </p:cNvPicPr>
          <p:nvPr/>
        </p:nvPicPr>
        <p:blipFill>
          <a:blip r:embed="rId4" cstate="print">
            <a:extLst>
              <a:ext uri="{28A0092B-C50C-407E-A947-70E740481C1C}">
                <a14:useLocalDpi xmlns:a14="http://schemas.microsoft.com/office/drawing/2010/main" val="0"/>
              </a:ext>
            </a:extLst>
          </a:blip>
          <a:srcRect l="28549" t="33733" r="29168" b="34022"/>
          <a:stretch>
            <a:fillRect/>
          </a:stretch>
        </p:blipFill>
        <p:spPr>
          <a:xfrm>
            <a:off x="5009430" y="3532641"/>
            <a:ext cx="1751580" cy="1781040"/>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59422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from SMH-ON Learn webpage showing 6 available MH LIT courses.">
            <a:extLst>
              <a:ext uri="{FF2B5EF4-FFF2-40B4-BE49-F238E27FC236}">
                <a16:creationId xmlns:a16="http://schemas.microsoft.com/office/drawing/2014/main" id="{DB823870-A284-F634-22AC-CF0FFCDB40E4}"/>
              </a:ext>
            </a:extLst>
          </p:cNvPr>
          <p:cNvPicPr>
            <a:picLocks noChangeAspect="1"/>
          </p:cNvPicPr>
          <p:nvPr/>
        </p:nvPicPr>
        <p:blipFill>
          <a:blip r:embed="rId3"/>
          <a:stretch>
            <a:fillRect/>
          </a:stretch>
        </p:blipFill>
        <p:spPr>
          <a:xfrm>
            <a:off x="3810791" y="1268413"/>
            <a:ext cx="7959615" cy="4869543"/>
          </a:xfrm>
          <a:prstGeom prst="rect">
            <a:avLst/>
          </a:prstGeom>
        </p:spPr>
      </p:pic>
      <p:sp>
        <p:nvSpPr>
          <p:cNvPr id="2" name="Title 1">
            <a:extLst>
              <a:ext uri="{FF2B5EF4-FFF2-40B4-BE49-F238E27FC236}">
                <a16:creationId xmlns:a16="http://schemas.microsoft.com/office/drawing/2014/main" id="{29904D28-DDBC-933D-666A-4C53A6FED1B6}"/>
              </a:ext>
            </a:extLst>
          </p:cNvPr>
          <p:cNvSpPr>
            <a:spLocks noGrp="1"/>
          </p:cNvSpPr>
          <p:nvPr>
            <p:ph type="title"/>
          </p:nvPr>
        </p:nvSpPr>
        <p:spPr>
          <a:xfrm>
            <a:off x="1965814" y="-2229"/>
            <a:ext cx="9630033" cy="1346157"/>
          </a:xfrm>
        </p:spPr>
        <p:txBody>
          <a:bodyPr>
            <a:normAutofit/>
          </a:bodyPr>
          <a:lstStyle/>
          <a:p>
            <a:r>
              <a:rPr lang="en-US" b="1" dirty="0">
                <a:latin typeface="Century Gothic" panose="020B0502020202020204" pitchFamily="34" charset="0"/>
                <a:cs typeface="Poppins SemiBold"/>
              </a:rPr>
              <a:t>Connect with SMH-ON</a:t>
            </a:r>
          </a:p>
        </p:txBody>
      </p:sp>
      <p:sp>
        <p:nvSpPr>
          <p:cNvPr id="3" name="Content Placeholder 2">
            <a:extLst>
              <a:ext uri="{FF2B5EF4-FFF2-40B4-BE49-F238E27FC236}">
                <a16:creationId xmlns:a16="http://schemas.microsoft.com/office/drawing/2014/main" id="{D0383103-31EA-473B-AB3D-84662252F5D4}"/>
              </a:ext>
            </a:extLst>
          </p:cNvPr>
          <p:cNvSpPr>
            <a:spLocks noGrp="1"/>
          </p:cNvSpPr>
          <p:nvPr>
            <p:ph idx="1"/>
          </p:nvPr>
        </p:nvSpPr>
        <p:spPr>
          <a:xfrm>
            <a:off x="417024" y="2185060"/>
            <a:ext cx="3286101" cy="3192019"/>
          </a:xfrm>
        </p:spPr>
        <p:txBody>
          <a:bodyPr vert="horz" lIns="91440" tIns="45720" rIns="91440" bIns="45720" rtlCol="0" anchor="t">
            <a:normAutofit/>
          </a:bodyPr>
          <a:lstStyle/>
          <a:p>
            <a:pPr marL="0" indent="0">
              <a:lnSpc>
                <a:spcPct val="110000"/>
              </a:lnSpc>
              <a:buNone/>
            </a:pPr>
            <a:r>
              <a:rPr lang="en-US" dirty="0">
                <a:latin typeface="Arial" panose="020B0604020202020204" pitchFamily="34" charset="0"/>
                <a:ea typeface="Roboto Medium"/>
                <a:cs typeface="Arial" panose="020B0604020202020204" pitchFamily="34" charset="0"/>
              </a:rPr>
              <a:t>Continue the learning by exploring the foundational Intro to MH LIT course for educators.</a:t>
            </a:r>
          </a:p>
        </p:txBody>
      </p:sp>
      <p:pic>
        <p:nvPicPr>
          <p:cNvPr id="5" name="Picture 4" descr="Screenshot of SMH-ON Learn webpage, with the Intro to MH LIT course button circled.">
            <a:extLst>
              <a:ext uri="{FF2B5EF4-FFF2-40B4-BE49-F238E27FC236}">
                <a16:creationId xmlns:a16="http://schemas.microsoft.com/office/drawing/2014/main" id="{701DE26A-6980-932C-6138-B34CA51FD9C0}"/>
              </a:ext>
            </a:extLst>
          </p:cNvPr>
          <p:cNvPicPr>
            <a:picLocks noChangeAspect="1"/>
          </p:cNvPicPr>
          <p:nvPr/>
        </p:nvPicPr>
        <p:blipFill>
          <a:blip r:embed="rId4"/>
          <a:stretch>
            <a:fillRect/>
          </a:stretch>
        </p:blipFill>
        <p:spPr>
          <a:xfrm>
            <a:off x="227013" y="225425"/>
            <a:ext cx="1238250" cy="1219200"/>
          </a:xfrm>
          <a:prstGeom prst="rect">
            <a:avLst/>
          </a:prstGeom>
        </p:spPr>
      </p:pic>
      <p:sp>
        <p:nvSpPr>
          <p:cNvPr id="4" name="Oval 3" descr="Circle around Intro to MH LIT button.">
            <a:extLst>
              <a:ext uri="{FF2B5EF4-FFF2-40B4-BE49-F238E27FC236}">
                <a16:creationId xmlns:a16="http://schemas.microsoft.com/office/drawing/2014/main" id="{1975DCC1-43B4-6009-B319-8739E15CECDB}"/>
              </a:ext>
            </a:extLst>
          </p:cNvPr>
          <p:cNvSpPr/>
          <p:nvPr/>
        </p:nvSpPr>
        <p:spPr>
          <a:xfrm>
            <a:off x="3810791" y="2165718"/>
            <a:ext cx="2703184" cy="2323155"/>
          </a:xfrm>
          <a:prstGeom prst="ellipse">
            <a:avLst/>
          </a:prstGeom>
          <a:noFill/>
          <a:ln w="57150">
            <a:solidFill>
              <a:srgbClr val="4000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Tree>
    <p:extLst>
      <p:ext uri="{BB962C8B-B14F-4D97-AF65-F5344CB8AC3E}">
        <p14:creationId xmlns:p14="http://schemas.microsoft.com/office/powerpoint/2010/main" val="243471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5" ma:contentTypeDescription="Create a new document." ma:contentTypeScope="" ma:versionID="631fd5e51fe1ae588874efac742a6b39">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99db51928ecf205186c823a0d029ff48"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element ref="ns2:MediaServiceObjectDetectorVersions" minOccurs="0"/>
                <xsd:element ref="ns2:MediaServiceSearchProperties" minOccurs="0"/>
                <xsd:element ref="ns2: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Tags" ma:index="32" nillable="true" ma:displayName="Tags" ma:format="Dropdown" ma:internalName="Tags">
      <xsd:complexType>
        <xsd:complexContent>
          <xsd:extension base="dms:MultiChoice">
            <xsd:sequence>
              <xsd:element name="Value" maxOccurs="unbounded" minOccurs="0" nillable="true">
                <xsd:simpleType>
                  <xsd:restriction base="dms:Choice">
                    <xsd:enumeration value="Final"/>
                    <xsd:enumeration value="HearNowON2024"/>
                    <xsd:enumeration value="ThriveSMH"/>
                    <xsd:enumeration value="Ready for production"/>
                    <xsd:enumeration value="In production"/>
                    <xsd:enumeration value="Being drafted"/>
                  </xsd:restriction>
                </xsd:simpleType>
              </xsd:element>
            </xsd:sequence>
          </xsd:extension>
        </xsd:complexContent>
      </xsd:complex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46a5dd20-f0b3-4d61-834b-69fb9fff00eb">2MMV42CKC3FZ-1937131458-143562</_dlc_DocId>
    <_dlc_DocIdUrl xmlns="46a5dd20-f0b3-4d61-834b-69fb9fff00eb">
      <Url>https://smhosmso.sharepoint.com/sites/SchoolMentalHealthOntario/_layouts/15/DocIdRedir.aspx?ID=2MMV42CKC3FZ-1937131458-143562</Url>
      <Description>2MMV42CKC3FZ-1937131458-143562</Description>
    </_dlc_DocIdUrl>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Tags xmlns="a1c9f355-ecd3-4278-9438-8cd8c6e98a42" xsi:nil="true"/>
    <TaxCatchAll xmlns="46a5dd20-f0b3-4d61-834b-69fb9fff00eb" xsi:nil="true"/>
    <Image xmlns="a1c9f355-ecd3-4278-9438-8cd8c6e98a4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C6DEA59-6E97-49B6-913B-09D2F938CC9E}">
  <ds:schemaRefs>
    <ds:schemaRef ds:uri="46a5dd20-f0b3-4d61-834b-69fb9fff00eb"/>
    <ds:schemaRef ds:uri="a1c9f355-ecd3-4278-9438-8cd8c6e98a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57F997E-9DBB-49A2-B6AC-28C6C9E96B18}">
  <ds:schemaRefs>
    <ds:schemaRef ds:uri="46a5dd20-f0b3-4d61-834b-69fb9fff00eb"/>
    <ds:schemaRef ds:uri="http://www.w3.org/XML/1998/namespace"/>
    <ds:schemaRef ds:uri="http://purl.org/dc/term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infopath/2007/PartnerControls"/>
    <ds:schemaRef ds:uri="a1c9f355-ecd3-4278-9438-8cd8c6e98a42"/>
  </ds:schemaRefs>
</ds:datastoreItem>
</file>

<file path=customXml/itemProps3.xml><?xml version="1.0" encoding="utf-8"?>
<ds:datastoreItem xmlns:ds="http://schemas.openxmlformats.org/officeDocument/2006/customXml" ds:itemID="{C8461D13-4A26-4ADD-A7B6-0DEF3FA77638}">
  <ds:schemaRefs>
    <ds:schemaRef ds:uri="http://schemas.microsoft.com/sharepoint/v3/contenttype/forms"/>
  </ds:schemaRefs>
</ds:datastoreItem>
</file>

<file path=customXml/itemProps4.xml><?xml version="1.0" encoding="utf-8"?>
<ds:datastoreItem xmlns:ds="http://schemas.openxmlformats.org/officeDocument/2006/customXml" ds:itemID="{DBC64CB3-8D0F-4DF8-AD66-DBD46A22C91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16</TotalTime>
  <Words>3132</Words>
  <Application>Microsoft Office PowerPoint</Application>
  <PresentationFormat>Widescreen</PresentationFormat>
  <Paragraphs>300</Paragraphs>
  <Slides>40</Slides>
  <Notes>38</Notes>
  <HiddenSlides>0</HiddenSlides>
  <MMClips>1</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office theme</vt:lpstr>
      <vt:lpstr>1_office theme</vt:lpstr>
      <vt:lpstr>Expansion module: How can school staff help address stigma?</vt:lpstr>
      <vt:lpstr>Notes for facilitation 2</vt:lpstr>
      <vt:lpstr>Notes for facilitation 22</vt:lpstr>
      <vt:lpstr>By the end of this module, we will be able to:</vt:lpstr>
      <vt:lpstr>If the topic is personal to you…</vt:lpstr>
      <vt:lpstr>Understand the topic</vt:lpstr>
      <vt:lpstr>Key terms</vt:lpstr>
      <vt:lpstr>By your side – understanding stigma video</vt:lpstr>
      <vt:lpstr>Did you know?</vt:lpstr>
      <vt:lpstr>Why learn about stigma?</vt:lpstr>
      <vt:lpstr>Did you know? 2</vt:lpstr>
      <vt:lpstr>Myth or Fact 1</vt:lpstr>
      <vt:lpstr>Myth or Fact 2</vt:lpstr>
      <vt:lpstr>Myth or Fact 3</vt:lpstr>
      <vt:lpstr>Myth or Fact 4</vt:lpstr>
      <vt:lpstr>Myth or Fact 5</vt:lpstr>
      <vt:lpstr>Myth or Fact 6</vt:lpstr>
      <vt:lpstr>Myth or Fact 7</vt:lpstr>
      <vt:lpstr>Where does stigma come from?</vt:lpstr>
      <vt:lpstr>Where does stigma come from? 2</vt:lpstr>
      <vt:lpstr>Where does stigma come from? 3</vt:lpstr>
      <vt:lpstr>Reflect</vt:lpstr>
      <vt:lpstr>What is the impact of stigma?</vt:lpstr>
      <vt:lpstr>What can school staff do?</vt:lpstr>
      <vt:lpstr>What can school staff do? 2</vt:lpstr>
      <vt:lpstr>What can school staff do? 3</vt:lpstr>
      <vt:lpstr>What can school staff do? 4</vt:lpstr>
      <vt:lpstr>What can school staff do? 5</vt:lpstr>
      <vt:lpstr>What can school staff do? 6</vt:lpstr>
      <vt:lpstr>What can school staff do? 7</vt:lpstr>
      <vt:lpstr>What can school staff do? 8</vt:lpstr>
      <vt:lpstr>Ask yourself if messaging:</vt:lpstr>
      <vt:lpstr>Did you know? 3</vt:lpstr>
      <vt:lpstr>Explore strategies</vt:lpstr>
      <vt:lpstr>Student voice</vt:lpstr>
      <vt:lpstr>Build your toolbox</vt:lpstr>
      <vt:lpstr>Supportive resources</vt:lpstr>
      <vt:lpstr>Dig deeper</vt:lpstr>
      <vt:lpstr>Talking with parents and families about mental health</vt:lpstr>
      <vt:lpstr>Connect with SMH-ON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SMS-ON • Intro to MH LIT • Expansion module:  How can school staff help address stigma?</dc:title>
  <dc:subject/>
  <dc:creator>School Mental Health Ontario</dc:creator>
  <cp:keywords/>
  <dc:description/>
  <cp:lastModifiedBy>Sarah Stright</cp:lastModifiedBy>
  <cp:revision>2</cp:revision>
  <dcterms:created xsi:type="dcterms:W3CDTF">2025-06-10T15:04:33Z</dcterms:created>
  <dcterms:modified xsi:type="dcterms:W3CDTF">2026-11-04T14:40:03Z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f68b20b4-f2e2-4aac-9351-aeddaf292646</vt:lpwstr>
  </property>
  <property fmtid="{D5CDD505-2E9C-101B-9397-08002B2CF9AE}" pid="3" name="ContentTypeId">
    <vt:lpwstr>0x010100CCA129D4CF93FD40B4303B32156186A5</vt:lpwstr>
  </property>
  <property fmtid="{D5CDD505-2E9C-101B-9397-08002B2CF9AE}" pid="4" name="MediaServiceImageTags">
    <vt:lpwstr/>
  </property>
</Properties>
</file>