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5"/>
  </p:sldMasterIdLst>
  <p:notesMasterIdLst>
    <p:notesMasterId r:id="rId46"/>
  </p:notesMasterIdLst>
  <p:sldIdLst>
    <p:sldId id="1069" r:id="rId6"/>
    <p:sldId id="1070" r:id="rId7"/>
    <p:sldId id="1071" r:id="rId8"/>
    <p:sldId id="1072" r:id="rId9"/>
    <p:sldId id="1073" r:id="rId10"/>
    <p:sldId id="1074" r:id="rId11"/>
    <p:sldId id="1075" r:id="rId12"/>
    <p:sldId id="1076" r:id="rId13"/>
    <p:sldId id="1077" r:id="rId14"/>
    <p:sldId id="1078" r:id="rId15"/>
    <p:sldId id="1079" r:id="rId16"/>
    <p:sldId id="1080" r:id="rId17"/>
    <p:sldId id="1081" r:id="rId18"/>
    <p:sldId id="1082" r:id="rId19"/>
    <p:sldId id="1083" r:id="rId20"/>
    <p:sldId id="1084" r:id="rId21"/>
    <p:sldId id="1085" r:id="rId22"/>
    <p:sldId id="1086" r:id="rId23"/>
    <p:sldId id="1087" r:id="rId24"/>
    <p:sldId id="1088" r:id="rId25"/>
    <p:sldId id="1089" r:id="rId26"/>
    <p:sldId id="1090" r:id="rId27"/>
    <p:sldId id="1091" r:id="rId28"/>
    <p:sldId id="1092" r:id="rId29"/>
    <p:sldId id="1093" r:id="rId30"/>
    <p:sldId id="1094" r:id="rId31"/>
    <p:sldId id="1095" r:id="rId32"/>
    <p:sldId id="1096" r:id="rId33"/>
    <p:sldId id="1097" r:id="rId34"/>
    <p:sldId id="1098" r:id="rId35"/>
    <p:sldId id="1099" r:id="rId36"/>
    <p:sldId id="1100" r:id="rId37"/>
    <p:sldId id="1101" r:id="rId38"/>
    <p:sldId id="1102" r:id="rId39"/>
    <p:sldId id="1103" r:id="rId40"/>
    <p:sldId id="1104" r:id="rId41"/>
    <p:sldId id="1106" r:id="rId42"/>
    <p:sldId id="1107" r:id="rId43"/>
    <p:sldId id="1108" r:id="rId44"/>
    <p:sldId id="110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3" userDrawn="1">
          <p15:clr>
            <a:srgbClr val="A4A3A4"/>
          </p15:clr>
        </p15:guide>
        <p15:guide id="2" pos="347" userDrawn="1">
          <p15:clr>
            <a:srgbClr val="A4A3A4"/>
          </p15:clr>
        </p15:guide>
        <p15:guide id="3" orient="horz" pos="799" userDrawn="1">
          <p15:clr>
            <a:srgbClr val="A4A3A4"/>
          </p15:clr>
        </p15:guide>
        <p15:guide id="4" orient="horz" pos="164" userDrawn="1">
          <p15:clr>
            <a:srgbClr val="A4A3A4"/>
          </p15:clr>
        </p15:guide>
        <p15:guide id="5" pos="14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492DF21-51B1-84CA-F3BE-E423FF146404}" name="Guest User" initials="GU" userId="S::urn:spo:tenantanon#b48056e5-362d-4b26-9227-ed2ee27a6a47::" providerId="AD"/>
  <p188:author id="{31E75730-70E0-BDF4-97AF-3290BDDE604F}" name="Michelle Coutinho" initials="MC" userId="S::mcoutinho@smho-smso.ca::62387657-5415-4281-a202-0fd3f0a3b529" providerId="AD"/>
  <p188:author id="{4138815A-99DE-5A9F-B6E1-683C00F89395}" name="Andreanne Fleck Saito" initials="AS" userId="S::aflecksaito@smho-smso.ca::12fff28c-be65-4107-adb3-77d1d51a8bcf" providerId="AD"/>
  <p188:author id="{BAA6496D-B860-9E30-F82F-68E82E6CBC3C}" name="Marsha Gillis" initials="MG" userId="S::mgillis@smho-smso.ca::7189d0c8-c755-4711-a03c-47324b8391a0" providerId="AD"/>
  <p188:author id="{78C63A77-E355-1540-D6FC-B07BA5E7DF0A}" name="Susan Sweet" initials="SS" userId="S::ssweet@smho-smso.ca::3f3b0d9c-fbb5-47a8-87c2-549a2adf9766" providerId="AD"/>
  <p188:author id="{B5C9D778-8AB6-5970-F4F6-3A79883367D2}" name="Kathy Short" initials="KS" userId="S::kshort@smho-smso.ca::4a140bda-6590-48f7-ba53-fd84eefb2b3b" providerId="AD"/>
  <p188:author id="{9E4A2E80-DA1D-66CE-F181-A590175D804F}" name="Theresa Kennedy" initials="TK" userId="S::kennedyt_alcdsb.on.ca#ext#@smho-smso.ca::4deef52b-6143-456a-9c04-54472ad7d3e9" providerId="AD"/>
  <p188:author id="{B52E3982-A986-7B92-0524-6E4F11591CDE}" name="Toni Lauzon" initials="TL" userId="S::tlauzon@smho-smso.ca::56522861-6db2-4331-a8dd-877c93b3ec1f" providerId="AD"/>
  <p188:author id="{7F5E5F8E-F3BD-35BD-58B3-8BD8FCB4AF05}" name="Paula Callender" initials="PC" userId="S::pcallender@smho-smso.ca::40d041e1-9225-41f3-bb3c-858d57578941" providerId="AD"/>
  <p188:author id="{19DED895-D37A-45F0-B2BA-B11886B77643}" name="Theresa Kennedy" initials="TK" userId="S::tkennedy@smho-smso.ca::8328d88c-51ff-4c07-9c41-cdbf741ef57b" providerId="AD"/>
  <p188:author id="{2F0BDAAC-7411-6F87-4B46-6B1B7591DF94}" name="Deborah Shackell" initials="DS" userId="S::dshackell@smho-smso.ca::f728b972-0379-4f9a-98f5-caf5dad6cd0d" providerId="AD"/>
  <p188:author id="{043036C4-5D0E-2893-F285-2EA862399254}" name="Sarah Stright" initials="SS" userId="S::sstright@smho-smso.ca::57069c07-c3a6-4c48-b057-2e87e4c75f3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CCF5"/>
    <a:srgbClr val="009DDA"/>
    <a:srgbClr val="007FAD"/>
    <a:srgbClr val="D96ECC"/>
    <a:srgbClr val="40008D"/>
    <a:srgbClr val="F1F8E8"/>
    <a:srgbClr val="B6DFF2"/>
    <a:srgbClr val="70AE2C"/>
    <a:srgbClr val="7ABC30"/>
    <a:srgbClr val="5283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BCF0E7-A5DA-1B4D-AA10-172F650A409F}" v="466" dt="2026-11-04T02:50:03.395"/>
    <p1510:client id="{BFE829FB-A2D1-73D1-7340-62B580A483C6}" v="4" dt="2026-11-04T02:22:48.6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003"/>
        <p:guide pos="347"/>
        <p:guide orient="horz" pos="799"/>
        <p:guide orient="horz" pos="164"/>
        <p:guide pos="143"/>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F18385-CDAD-4230-975D-92DDA163D9D4}" type="datetimeFigureOut">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78E4D5-44FA-44FF-8654-171825121FB1}" type="slidenum">
              <a:t>‹#›</a:t>
            </a:fld>
            <a:endParaRPr lang="en-US"/>
          </a:p>
        </p:txBody>
      </p:sp>
    </p:spTree>
    <p:extLst>
      <p:ext uri="{BB962C8B-B14F-4D97-AF65-F5344CB8AC3E}">
        <p14:creationId xmlns:p14="http://schemas.microsoft.com/office/powerpoint/2010/main" val="3160698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ntario.cmha.ca/documents/stigma-and-discrimination/"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camh.ca/en/driving-change/addressing-stigma"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mho-smso.ca/online-resources/stigma/"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mentalhealthcommission.ca/what-we-do/anti-stigma/"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mentalhealthcommission.ca/what-we-do/anti-stigma/"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ontario.cmha.ca/documents/violence-and-mental-health-unpacking-a-complex-issue/"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camh.ca/en/driving-change/addressing-stigma"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camh.ca/en/driving-change/addressing-stigma"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camh.ca/en/driving-change/addressing-stigma"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camh.ca/en/driving-change/addressing-stigma"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camh.ca/en/driving-change/addressing-stigma"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camh.ca/en/driving-change/addressing-stigma"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ontario.cmha.ca/documents/stigma-and-discrimination/"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smho-smso.ca/online-resources/is-it-for-me-tips-for-evaluating-online-mental-health-information/"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smho-smso.ca/navigating-mental-health-and-social-media-a-podcast-series/" TargetMode="Externa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smho-smso.ca/online-resources/parler-de-sante-mentale-avec-les-parents-et-les-familles/"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smho-smso.ca/online-resources/intro-a-lit-sm/"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noProof="0"/>
              <a:t>Ce jeu de diapositives d’animation accompagne un module d’extension du cours d’une heure Intro à LIT SM : La santé mentale en action. </a:t>
            </a:r>
          </a:p>
          <a:p>
            <a:endParaRPr lang="fr-FR" noProof="0">
              <a:ea typeface="Calibri"/>
              <a:cs typeface="Calibri"/>
            </a:endParaRPr>
          </a:p>
          <a:p>
            <a:endParaRPr lang="fr-FR" noProof="0">
              <a:ea typeface="Calibri"/>
              <a:cs typeface="Calibri"/>
            </a:endParaRPr>
          </a:p>
        </p:txBody>
      </p:sp>
      <p:sp>
        <p:nvSpPr>
          <p:cNvPr id="4" name="Slide Number Placeholder 3"/>
          <p:cNvSpPr>
            <a:spLocks noGrp="1"/>
          </p:cNvSpPr>
          <p:nvPr>
            <p:ph type="sldNum" sz="quarter" idx="5"/>
          </p:nvPr>
        </p:nvSpPr>
        <p:spPr/>
        <p:txBody>
          <a:bodyPr/>
          <a:lstStyle/>
          <a:p>
            <a:fld id="{AD78E4D5-44FA-44FF-8654-171825121FB1}" type="slidenum">
              <a:rPr lang="en-US"/>
              <a:t>1</a:t>
            </a:fld>
            <a:endParaRPr lang="en-US"/>
          </a:p>
        </p:txBody>
      </p:sp>
    </p:spTree>
    <p:extLst>
      <p:ext uri="{BB962C8B-B14F-4D97-AF65-F5344CB8AC3E}">
        <p14:creationId xmlns:p14="http://schemas.microsoft.com/office/powerpoint/2010/main" val="3503232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887BA-F91E-E309-FBF8-A290B7339B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846ED7-0D56-1D9C-C8C3-7560E11CD037}"/>
              </a:ext>
            </a:extLst>
          </p:cNvPr>
          <p:cNvSpPr>
            <a:spLocks noGrp="1" noRot="1" noChangeAspect="1"/>
          </p:cNvSpPr>
          <p:nvPr>
            <p:ph type="sldImg"/>
          </p:nvPr>
        </p:nvSpPr>
        <p:spPr>
          <a:xfrm>
            <a:off x="684213" y="433388"/>
            <a:ext cx="5486400" cy="3086100"/>
          </a:xfrm>
        </p:spPr>
      </p:sp>
      <p:sp>
        <p:nvSpPr>
          <p:cNvPr id="3" name="Notes Placeholder 2">
            <a:extLst>
              <a:ext uri="{FF2B5EF4-FFF2-40B4-BE49-F238E27FC236}">
                <a16:creationId xmlns:a16="http://schemas.microsoft.com/office/drawing/2014/main" id="{176929E5-378E-F6DF-4E71-5D032A639A60}"/>
              </a:ext>
            </a:extLst>
          </p:cNvPr>
          <p:cNvSpPr>
            <a:spLocks noGrp="1"/>
          </p:cNvSpPr>
          <p:nvPr>
            <p:ph type="body" idx="1"/>
          </p:nvPr>
        </p:nvSpPr>
        <p:spPr/>
        <p:txBody>
          <a:bodyPr/>
          <a:lstStyle/>
          <a:p>
            <a:endParaRPr lang="en-CA"/>
          </a:p>
        </p:txBody>
      </p:sp>
    </p:spTree>
    <p:extLst>
      <p:ext uri="{BB962C8B-B14F-4D97-AF65-F5344CB8AC3E}">
        <p14:creationId xmlns:p14="http://schemas.microsoft.com/office/powerpoint/2010/main" val="1880764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4213" y="433388"/>
            <a:ext cx="5486400" cy="3086100"/>
          </a:xfrm>
        </p:spPr>
      </p:sp>
      <p:sp>
        <p:nvSpPr>
          <p:cNvPr id="3" name="Notes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2549098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896BE-6C6D-4FED-91D5-41C98D3637EF}"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2243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33720-7A0A-C19E-EA6A-E87E83F5C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868241-2CF5-29A8-2C7D-1EA8595228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ECB9D9-9242-68B2-EF78-B75173FE9432}"/>
              </a:ext>
            </a:extLst>
          </p:cNvPr>
          <p:cNvSpPr>
            <a:spLocks noGrp="1"/>
          </p:cNvSpPr>
          <p:nvPr>
            <p:ph type="body" idx="1"/>
          </p:nvPr>
        </p:nvSpPr>
        <p:spPr/>
        <p:txBody>
          <a:bodyPr/>
          <a:lstStyle/>
          <a:p>
            <a:endParaRPr lang="en-CA">
              <a:cs typeface="Calibri"/>
            </a:endParaRPr>
          </a:p>
        </p:txBody>
      </p:sp>
      <p:sp>
        <p:nvSpPr>
          <p:cNvPr id="4" name="Slide Number Placeholder 3">
            <a:extLst>
              <a:ext uri="{FF2B5EF4-FFF2-40B4-BE49-F238E27FC236}">
                <a16:creationId xmlns:a16="http://schemas.microsoft.com/office/drawing/2014/main" id="{D47CD823-38EE-78DE-2CA7-E9BFAABFFE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896BE-6C6D-4FED-91D5-41C98D3637EF}"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5550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CA"/>
          </a:p>
        </p:txBody>
      </p:sp>
      <p:sp>
        <p:nvSpPr>
          <p:cNvPr id="3" name="Notes Placeholder 2"/>
          <p:cNvSpPr>
            <a:spLocks noGrp="1"/>
          </p:cNvSpPr>
          <p:nvPr>
            <p:ph type="body" idx="1"/>
          </p:nvPr>
        </p:nvSpPr>
        <p:spPr/>
        <p:txBody>
          <a:bodyPr/>
          <a:lstStyle/>
          <a:p>
            <a:pPr algn="l" rtl="0"/>
            <a:r>
              <a:rPr lang="fr-ca" b="0" i="0" u="none" baseline="0"/>
              <a:t>Cette section correspond au contenu principal de l</a:t>
            </a:r>
            <a:r>
              <a:rPr lang="fr-CA" b="0" i="0" u="none" baseline="0"/>
              <a:t>’</a:t>
            </a:r>
            <a:r>
              <a:rPr lang="fr-ca" b="0" i="0" u="none" baseline="0"/>
              <a:t>apprentissage.</a:t>
            </a:r>
          </a:p>
          <a:p>
            <a:endParaRPr lang="fr-ca">
              <a:ea typeface="Calibri"/>
              <a:cs typeface="Calibri"/>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8E4D5-44FA-44FF-8654-171825121FB1}"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5121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444444"/>
                </a:solidFill>
                <a:ea typeface="Calibri"/>
                <a:cs typeface="Calibri"/>
              </a:rPr>
              <a:t>Sources : </a:t>
            </a:r>
            <a:endParaRPr lang="en-US">
              <a:solidFill>
                <a:srgbClr val="444444"/>
              </a:solidFill>
            </a:endParaRPr>
          </a:p>
          <a:p>
            <a:pPr marL="285750" indent="-285750" rtl="0" fontAlgn="base">
              <a:buFont typeface="Arial"/>
              <a:buChar char="•"/>
            </a:pPr>
            <a:r>
              <a:rPr lang="en-US" sz="1200" b="0" i="0" u="sng" strike="noStrike" kern="1200">
                <a:solidFill>
                  <a:schemeClr val="tx1"/>
                </a:solidFill>
                <a:effectLst/>
                <a:latin typeface="+mn-lt"/>
                <a:ea typeface="+mn-ea"/>
                <a:cs typeface="+mn-cs"/>
                <a:hlinkClick r:id="rId3"/>
              </a:rPr>
              <a:t>ACSM, Division de </a:t>
            </a:r>
            <a:r>
              <a:rPr lang="en-US" sz="1200" b="0" i="0" u="sng" strike="noStrike" kern="1200" err="1">
                <a:solidFill>
                  <a:schemeClr val="tx1"/>
                </a:solidFill>
                <a:effectLst/>
                <a:latin typeface="+mn-lt"/>
                <a:ea typeface="+mn-ea"/>
                <a:cs typeface="+mn-cs"/>
                <a:hlinkClick r:id="rId3"/>
              </a:rPr>
              <a:t>l’Ontario</a:t>
            </a:r>
            <a:r>
              <a:rPr lang="en-US" sz="1200" b="0" i="0" kern="1200">
                <a:solidFill>
                  <a:schemeClr val="tx1"/>
                </a:solidFill>
                <a:effectLst/>
                <a:latin typeface="+mn-lt"/>
                <a:ea typeface="+mn-ea"/>
                <a:cs typeface="+mn-cs"/>
              </a:rPr>
              <a:t> </a:t>
            </a:r>
            <a:r>
              <a:rPr lang="en-US"/>
              <a:t>(https://ontario.cmha.ca/documents/stigma-and-discrimination/)</a:t>
            </a:r>
            <a:endParaRPr lang="en-US" sz="1200" b="0" i="0" kern="1200">
              <a:solidFill>
                <a:schemeClr val="tx1"/>
              </a:solidFill>
              <a:effectLst/>
              <a:latin typeface="+mn-lt"/>
              <a:ea typeface="Calibri" panose="020F0502020204030204"/>
              <a:cs typeface="Calibri" panose="020F0502020204030204"/>
            </a:endParaRPr>
          </a:p>
          <a:p>
            <a:pPr marL="285750" indent="-285750" rtl="0" fontAlgn="base">
              <a:buFont typeface="Arial"/>
              <a:buChar char="•"/>
            </a:pPr>
            <a:r>
              <a:rPr lang="en-US" sz="1200" b="0" i="0" u="sng" strike="noStrike" kern="1200">
                <a:solidFill>
                  <a:schemeClr val="tx1"/>
                </a:solidFill>
                <a:effectLst/>
                <a:latin typeface="+mn-lt"/>
                <a:ea typeface="+mn-ea"/>
                <a:cs typeface="+mn-cs"/>
                <a:hlinkClick r:id="rId4"/>
              </a:rPr>
              <a:t>Lutte </a:t>
            </a:r>
            <a:r>
              <a:rPr lang="en-US" sz="1200" b="0" i="0" u="sng" strike="noStrike" kern="1200" err="1">
                <a:solidFill>
                  <a:schemeClr val="tx1"/>
                </a:solidFill>
                <a:effectLst/>
                <a:latin typeface="+mn-lt"/>
                <a:ea typeface="+mn-ea"/>
                <a:cs typeface="+mn-cs"/>
                <a:hlinkClick r:id="rId4"/>
              </a:rPr>
              <a:t>contre</a:t>
            </a:r>
            <a:r>
              <a:rPr lang="en-US" sz="1200" b="0" i="0" u="sng" strike="noStrike" kern="1200">
                <a:solidFill>
                  <a:schemeClr val="tx1"/>
                </a:solidFill>
                <a:effectLst/>
                <a:latin typeface="+mn-lt"/>
                <a:ea typeface="+mn-ea"/>
                <a:cs typeface="+mn-cs"/>
                <a:hlinkClick r:id="rId4"/>
              </a:rPr>
              <a:t> la </a:t>
            </a:r>
            <a:r>
              <a:rPr lang="en-US" sz="1200" b="0" i="0" u="sng" strike="noStrike" kern="1200" err="1">
                <a:solidFill>
                  <a:schemeClr val="tx1"/>
                </a:solidFill>
                <a:effectLst/>
                <a:latin typeface="+mn-lt"/>
                <a:ea typeface="+mn-ea"/>
                <a:cs typeface="+mn-cs"/>
                <a:hlinkClick r:id="rId4"/>
              </a:rPr>
              <a:t>stigmatisation</a:t>
            </a:r>
            <a:r>
              <a:rPr lang="en-US" sz="1200" b="0" i="0" u="sng" strike="noStrike" kern="1200">
                <a:solidFill>
                  <a:schemeClr val="tx1"/>
                </a:solidFill>
                <a:effectLst/>
                <a:latin typeface="+mn-lt"/>
                <a:ea typeface="+mn-ea"/>
                <a:cs typeface="+mn-cs"/>
                <a:hlinkClick r:id="rId4"/>
              </a:rPr>
              <a:t> | CAMH</a:t>
            </a:r>
            <a:r>
              <a:rPr lang="en-US" sz="1200" b="0" i="0" kern="1200">
                <a:solidFill>
                  <a:schemeClr val="tx1"/>
                </a:solidFill>
                <a:effectLst/>
                <a:latin typeface="+mn-lt"/>
                <a:ea typeface="+mn-ea"/>
                <a:cs typeface="+mn-cs"/>
              </a:rPr>
              <a:t> </a:t>
            </a:r>
            <a:r>
              <a:rPr lang="en-US"/>
              <a:t>(https://www.camh.ca/fr/agent-du-changement/lutte-contre-la-stigmatisation)</a:t>
            </a:r>
            <a:endParaRPr lang="en-US" sz="1200" b="0" i="0" kern="1200">
              <a:solidFill>
                <a:schemeClr val="tx1"/>
              </a:solidFill>
              <a:effectLst/>
              <a:latin typeface="+mn-lt"/>
              <a:ea typeface="Calibri" panose="020F0502020204030204"/>
              <a:cs typeface="Calibri" panose="020F0502020204030204"/>
            </a:endParaRPr>
          </a:p>
          <a:p>
            <a:pPr marL="285750" indent="-285750">
              <a:buFont typeface="Arial"/>
              <a:buChar char="•"/>
            </a:pPr>
            <a:endParaRPr lang="en-US">
              <a:solidFill>
                <a:srgbClr val="2F2F2F"/>
              </a:solidFill>
              <a:ea typeface="Calibri"/>
              <a:cs typeface="Calibri"/>
            </a:endParaRPr>
          </a:p>
        </p:txBody>
      </p:sp>
      <p:sp>
        <p:nvSpPr>
          <p:cNvPr id="4" name="Slide Number Placeholder 3"/>
          <p:cNvSpPr>
            <a:spLocks noGrp="1"/>
          </p:cNvSpPr>
          <p:nvPr>
            <p:ph type="sldNum" sz="quarter" idx="5"/>
          </p:nvPr>
        </p:nvSpPr>
        <p:spPr/>
        <p:txBody>
          <a:bodyPr/>
          <a:lstStyle/>
          <a:p>
            <a:fld id="{AD78E4D5-44FA-44FF-8654-171825121FB1}" type="slidenum">
              <a:rPr lang="en-US"/>
              <a:t>7</a:t>
            </a:fld>
            <a:endParaRPr lang="en-US"/>
          </a:p>
        </p:txBody>
      </p:sp>
    </p:spTree>
    <p:extLst>
      <p:ext uri="{BB962C8B-B14F-4D97-AF65-F5344CB8AC3E}">
        <p14:creationId xmlns:p14="http://schemas.microsoft.com/office/powerpoint/2010/main" val="3008014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b="0" i="0" kern="1200" noProof="0">
                <a:solidFill>
                  <a:schemeClr val="tx1"/>
                </a:solidFill>
                <a:effectLst/>
                <a:latin typeface="+mn-lt"/>
                <a:ea typeface="+mn-ea"/>
                <a:cs typeface="+mn-cs"/>
              </a:rPr>
              <a:t>Regardez cette courte vidéo d’À vos côtés (le site Web de Santé mentale en milieu scolaire Ontario destiné aux parents et aux aidants naturels) pour en savoir plus sur la stigmatisation.  </a:t>
            </a:r>
            <a:br>
              <a:rPr lang="fr-FR" sz="1200" b="0" i="0" kern="1200" noProof="0">
                <a:effectLst/>
                <a:cs typeface="+mn-lt"/>
              </a:rPr>
            </a:br>
            <a:r>
              <a:rPr lang="fr-FR" sz="1200" b="0" i="0" u="sng" strike="noStrike" kern="1200" noProof="0">
                <a:solidFill>
                  <a:schemeClr val="tx1"/>
                </a:solidFill>
                <a:effectLst/>
                <a:latin typeface="+mn-lt"/>
                <a:ea typeface="+mn-ea"/>
                <a:cs typeface="+mn-cs"/>
                <a:hlinkClick r:id="rId3"/>
              </a:rPr>
              <a:t>À vos côtés – Comprendre la stigmatisation</a:t>
            </a:r>
            <a:r>
              <a:rPr lang="fr-FR" sz="1200" b="0" i="0" kern="1200" noProof="0">
                <a:solidFill>
                  <a:schemeClr val="tx1"/>
                </a:solidFill>
                <a:effectLst/>
                <a:latin typeface="+mn-lt"/>
                <a:ea typeface="+mn-ea"/>
                <a:cs typeface="+mn-cs"/>
              </a:rPr>
              <a:t> (2 min 37 s)</a:t>
            </a:r>
            <a:r>
              <a:rPr lang="fr-FR" noProof="0"/>
              <a:t> (https://smho-smso.ca/online-resources/stigmatisation/) </a:t>
            </a:r>
            <a:endParaRPr lang="fr-FR" noProof="0">
              <a:ea typeface="Calibri"/>
              <a:cs typeface="Calibri"/>
            </a:endParaRPr>
          </a:p>
        </p:txBody>
      </p:sp>
      <p:sp>
        <p:nvSpPr>
          <p:cNvPr id="4" name="Slide Number Placeholder 3"/>
          <p:cNvSpPr>
            <a:spLocks noGrp="1"/>
          </p:cNvSpPr>
          <p:nvPr>
            <p:ph type="sldNum" sz="quarter" idx="5"/>
          </p:nvPr>
        </p:nvSpPr>
        <p:spPr/>
        <p:txBody>
          <a:bodyPr/>
          <a:lstStyle/>
          <a:p>
            <a:fld id="{AD78E4D5-44FA-44FF-8654-171825121FB1}" type="slidenum">
              <a:rPr lang="en-US"/>
              <a:t>8</a:t>
            </a:fld>
            <a:endParaRPr lang="en-US"/>
          </a:p>
        </p:txBody>
      </p:sp>
    </p:spTree>
    <p:extLst>
      <p:ext uri="{BB962C8B-B14F-4D97-AF65-F5344CB8AC3E}">
        <p14:creationId xmlns:p14="http://schemas.microsoft.com/office/powerpoint/2010/main" val="1787314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noProof="0">
                <a:ea typeface="Calibri"/>
                <a:cs typeface="Calibri"/>
              </a:rPr>
              <a:t>Invitez les participants à discuter des différents types de stigmatisation. Lesquels leur sont les plus familiers? Lesquels ont la plus grande incidence? Pourquoi?</a:t>
            </a:r>
            <a:endParaRPr lang="fr-FR" noProof="0"/>
          </a:p>
        </p:txBody>
      </p:sp>
      <p:sp>
        <p:nvSpPr>
          <p:cNvPr id="4" name="Slide Number Placeholder 3"/>
          <p:cNvSpPr>
            <a:spLocks noGrp="1"/>
          </p:cNvSpPr>
          <p:nvPr>
            <p:ph type="sldNum" sz="quarter" idx="5"/>
          </p:nvPr>
        </p:nvSpPr>
        <p:spPr/>
        <p:txBody>
          <a:bodyPr/>
          <a:lstStyle/>
          <a:p>
            <a:fld id="{AD78E4D5-44FA-44FF-8654-171825121FB1}" type="slidenum">
              <a:rPr lang="en-US"/>
              <a:t>9</a:t>
            </a:fld>
            <a:endParaRPr lang="en-US"/>
          </a:p>
        </p:txBody>
      </p:sp>
    </p:spTree>
    <p:extLst>
      <p:ext uri="{BB962C8B-B14F-4D97-AF65-F5344CB8AC3E}">
        <p14:creationId xmlns:p14="http://schemas.microsoft.com/office/powerpoint/2010/main" val="2516820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noProof="0">
                <a:solidFill>
                  <a:srgbClr val="333333"/>
                </a:solidFill>
                <a:highlight>
                  <a:srgbClr val="FFFFFF"/>
                </a:highlight>
              </a:rPr>
              <a:t>La stigmatisation liée à la santé mentale est un sujet important, tant sur le plan professionnel que personnel :</a:t>
            </a:r>
            <a:endParaRPr lang="fr-FR" b="0" i="0" kern="1200" noProof="0">
              <a:solidFill>
                <a:srgbClr val="333333"/>
              </a:solidFill>
              <a:effectLst/>
              <a:highlight>
                <a:srgbClr val="FFFFFF"/>
              </a:highlight>
            </a:endParaRPr>
          </a:p>
          <a:p>
            <a:pPr marL="171450" indent="-171450">
              <a:buFont typeface="Arial" panose="020B0604020202020204" pitchFamily="34" charset="0"/>
              <a:buChar char="•"/>
            </a:pPr>
            <a:r>
              <a:rPr lang="fr-FR" b="0" i="0" kern="1200" noProof="0">
                <a:solidFill>
                  <a:srgbClr val="333333"/>
                </a:solidFill>
                <a:effectLst/>
                <a:highlight>
                  <a:srgbClr val="FFFFFF"/>
                </a:highlight>
              </a:rPr>
              <a:t>La plupart d’entre nous connaissons une personne qui a vécu une maladie mentale et nous nous soucions d’elle. C’est également le cas pour les élèves que nous servons.</a:t>
            </a:r>
            <a:endParaRPr lang="fr-FR" noProof="0">
              <a:solidFill>
                <a:srgbClr val="333333"/>
              </a:solidFill>
              <a:highlight>
                <a:srgbClr val="C6C6C6"/>
              </a:highlight>
            </a:endParaRPr>
          </a:p>
          <a:p>
            <a:pPr marL="171450" indent="-171450">
              <a:buFont typeface="Arial" panose="020B0604020202020204" pitchFamily="34" charset="0"/>
              <a:buChar char="•"/>
            </a:pPr>
            <a:r>
              <a:rPr lang="fr-FR" noProof="0">
                <a:solidFill>
                  <a:srgbClr val="333333"/>
                </a:solidFill>
                <a:highlight>
                  <a:srgbClr val="FFFFFF"/>
                </a:highlight>
              </a:rPr>
              <a:t>En Ontario, un enfant ou un jeune sur cinq vit des problèmes de santé mentale.</a:t>
            </a:r>
            <a:endParaRPr lang="fr-FR" noProof="0">
              <a:solidFill>
                <a:srgbClr val="333333"/>
              </a:solidFill>
              <a:highlight>
                <a:srgbClr val="C6C6C6"/>
              </a:highlight>
            </a:endParaRPr>
          </a:p>
          <a:p>
            <a:pPr marL="171450" indent="-171450">
              <a:buFont typeface="Arial" panose="020B0604020202020204" pitchFamily="34" charset="0"/>
              <a:buChar char="•"/>
            </a:pPr>
            <a:r>
              <a:rPr lang="fr-FR" b="0" i="0" kern="1200" noProof="0">
                <a:solidFill>
                  <a:srgbClr val="333333"/>
                </a:solidFill>
                <a:effectLst/>
                <a:highlight>
                  <a:srgbClr val="FFFFFF"/>
                </a:highlight>
              </a:rPr>
              <a:t>D’ici l’âge de 40 ans, la moitié d’entre nous aurons vécu un problème de santé mentale.</a:t>
            </a:r>
            <a:r>
              <a:rPr lang="fr-FR" b="0" i="0" kern="1200" noProof="0">
                <a:solidFill>
                  <a:schemeClr val="tx1"/>
                </a:solidFill>
                <a:effectLst/>
                <a:highlight>
                  <a:srgbClr val="FFFFFF"/>
                </a:highlight>
              </a:rPr>
              <a:t> </a:t>
            </a:r>
            <a:endParaRPr lang="fr-FR" b="0" i="0" kern="1200" noProof="0">
              <a:solidFill>
                <a:schemeClr val="tx1"/>
              </a:solidFill>
              <a:effectLst/>
              <a:highlight>
                <a:srgbClr val="FFFFFF"/>
              </a:highlight>
              <a:ea typeface="Calibri"/>
              <a:cs typeface="Calibri"/>
            </a:endParaRPr>
          </a:p>
          <a:p>
            <a:endParaRPr lang="fr-FR" noProof="0">
              <a:ea typeface="Calibri"/>
              <a:cs typeface="Calibri"/>
            </a:endParaRPr>
          </a:p>
          <a:p>
            <a:r>
              <a:rPr lang="fr-FR" noProof="0">
                <a:ea typeface="Calibri"/>
                <a:cs typeface="Calibri"/>
              </a:rPr>
              <a:t>Invitez les participants à faire preuve de douceur, de gentillesse et de compassion les uns envers les autres pendant cet apprentissage, sachant que ce sujet pourra être personnel pour plusieurs. </a:t>
            </a:r>
            <a:endParaRPr lang="fr-FR" noProof="0"/>
          </a:p>
          <a:p>
            <a:pPr rtl="0" fontAlgn="base"/>
            <a:r>
              <a:rPr lang="fr-FR" sz="1200" b="0" i="0" kern="1200" noProof="0">
                <a:solidFill>
                  <a:schemeClr val="tx1"/>
                </a:solidFill>
                <a:effectLst/>
                <a:latin typeface="+mn-lt"/>
                <a:ea typeface="+mn-ea"/>
                <a:cs typeface="+mn-cs"/>
              </a:rPr>
              <a:t> </a:t>
            </a:r>
            <a:endParaRPr lang="fr-FR" sz="1200" b="0" i="0" kern="1200" noProof="0">
              <a:solidFill>
                <a:schemeClr val="tx1"/>
              </a:solidFill>
              <a:effectLst/>
              <a:latin typeface="+mn-lt"/>
              <a:ea typeface="Calibri" panose="020F0502020204030204"/>
              <a:cs typeface="Calibri" panose="020F0502020204030204"/>
            </a:endParaRPr>
          </a:p>
          <a:p>
            <a:pPr fontAlgn="base"/>
            <a:r>
              <a:rPr lang="fr-FR" noProof="0"/>
              <a:t>Source </a:t>
            </a:r>
            <a:r>
              <a:rPr lang="fr-FR" sz="1200" b="0" i="0" kern="1200" noProof="0">
                <a:solidFill>
                  <a:schemeClr val="tx1"/>
                </a:solidFill>
                <a:effectLst/>
                <a:latin typeface="+mn-lt"/>
                <a:ea typeface="+mn-ea"/>
                <a:cs typeface="+mn-cs"/>
              </a:rPr>
              <a:t>:</a:t>
            </a:r>
            <a:r>
              <a:rPr lang="fr-FR" noProof="0"/>
              <a:t> </a:t>
            </a:r>
            <a:r>
              <a:rPr lang="fr-FR" sz="1200" b="0" i="0" u="sng" strike="noStrike" kern="1200" noProof="0">
                <a:solidFill>
                  <a:schemeClr val="tx1"/>
                </a:solidFill>
                <a:effectLst/>
                <a:latin typeface="+mn-lt"/>
                <a:ea typeface="+mn-ea"/>
                <a:cs typeface="+mn-cs"/>
                <a:hlinkClick r:id="rId3"/>
              </a:rPr>
              <a:t>Lutter contre la stigmatisation - Commission de la santé mentale du Canada</a:t>
            </a:r>
            <a:r>
              <a:rPr lang="fr-FR" noProof="0"/>
              <a:t> (https://commissionsantementale.ca/ce-que-nous-faisons/lutter-contre-la-stigmatisation/)</a:t>
            </a:r>
          </a:p>
        </p:txBody>
      </p:sp>
      <p:sp>
        <p:nvSpPr>
          <p:cNvPr id="4" name="Slide Number Placeholder 3"/>
          <p:cNvSpPr>
            <a:spLocks noGrp="1"/>
          </p:cNvSpPr>
          <p:nvPr>
            <p:ph type="sldNum" sz="quarter" idx="5"/>
          </p:nvPr>
        </p:nvSpPr>
        <p:spPr/>
        <p:txBody>
          <a:bodyPr/>
          <a:lstStyle/>
          <a:p>
            <a:fld id="{AD78E4D5-44FA-44FF-8654-171825121FB1}" type="slidenum">
              <a:rPr lang="en-CA" smtClean="0"/>
              <a:t>10</a:t>
            </a:fld>
            <a:endParaRPr lang="en-CA"/>
          </a:p>
        </p:txBody>
      </p:sp>
    </p:spTree>
    <p:extLst>
      <p:ext uri="{BB962C8B-B14F-4D97-AF65-F5344CB8AC3E}">
        <p14:creationId xmlns:p14="http://schemas.microsoft.com/office/powerpoint/2010/main" val="970294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514F1-9637-E394-841E-BB3D142C0C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58AF21-AFE0-CCE0-F69F-AA654714AE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EBFDF2-A59A-EAD2-9ECA-DD3C6159CE41}"/>
              </a:ext>
            </a:extLst>
          </p:cNvPr>
          <p:cNvSpPr>
            <a:spLocks noGrp="1"/>
          </p:cNvSpPr>
          <p:nvPr>
            <p:ph type="body" idx="1"/>
          </p:nvPr>
        </p:nvSpPr>
        <p:spPr/>
        <p:txBody>
          <a:bodyPr/>
          <a:lstStyle/>
          <a:p>
            <a:r>
              <a:rPr lang="en-US">
                <a:highlight>
                  <a:srgbClr val="FFFFFF"/>
                </a:highlight>
                <a:ea typeface="Calibri"/>
                <a:cs typeface="Calibri"/>
              </a:rPr>
              <a:t>Invitez les participants à réfléchir aux différentes </a:t>
            </a:r>
            <a:r>
              <a:rPr lang="en-US">
                <a:highlight>
                  <a:srgbClr val="FFFFFF"/>
                </a:highlight>
              </a:rPr>
              <a:t>perceptions culturelles de la santé mentale et à la façon dont elles peuvent influencer la stigmatisation et la manière dont les personnes perçoivent la maladie mentale et cherchent à obtenir de l’aide.</a:t>
            </a:r>
            <a:endParaRPr lang="en-US">
              <a:ea typeface="Calibri"/>
              <a:cs typeface="Calibri"/>
            </a:endParaRPr>
          </a:p>
        </p:txBody>
      </p:sp>
      <p:sp>
        <p:nvSpPr>
          <p:cNvPr id="4" name="Slide Number Placeholder 3">
            <a:extLst>
              <a:ext uri="{FF2B5EF4-FFF2-40B4-BE49-F238E27FC236}">
                <a16:creationId xmlns:a16="http://schemas.microsoft.com/office/drawing/2014/main" id="{506D5E51-109D-0CD6-E489-05F1612A92BC}"/>
              </a:ext>
            </a:extLst>
          </p:cNvPr>
          <p:cNvSpPr>
            <a:spLocks noGrp="1"/>
          </p:cNvSpPr>
          <p:nvPr>
            <p:ph type="sldNum" sz="quarter" idx="5"/>
          </p:nvPr>
        </p:nvSpPr>
        <p:spPr/>
        <p:txBody>
          <a:bodyPr/>
          <a:lstStyle/>
          <a:p>
            <a:fld id="{AD78E4D5-44FA-44FF-8654-171825121FB1}" type="slidenum">
              <a:rPr lang="en-US"/>
              <a:t>11</a:t>
            </a:fld>
            <a:endParaRPr lang="en-US"/>
          </a:p>
        </p:txBody>
      </p:sp>
    </p:spTree>
    <p:extLst>
      <p:ext uri="{BB962C8B-B14F-4D97-AF65-F5344CB8AC3E}">
        <p14:creationId xmlns:p14="http://schemas.microsoft.com/office/powerpoint/2010/main" val="483686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5BC7A-BE47-AFF2-12B0-39D0D035EA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5BBC99-3802-DE96-9D85-425C3B35AC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A552C0-957A-22EB-CA32-8FE74CD68B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14650B-A9D2-6E19-B09E-932C5BF1EF49}"/>
              </a:ext>
            </a:extLst>
          </p:cNvPr>
          <p:cNvSpPr>
            <a:spLocks noGrp="1"/>
          </p:cNvSpPr>
          <p:nvPr>
            <p:ph type="sldNum" sz="quarter" idx="5"/>
          </p:nvPr>
        </p:nvSpPr>
        <p:spPr/>
        <p:txBody>
          <a:bodyPr/>
          <a:lstStyle/>
          <a:p>
            <a:fld id="{AD78E4D5-44FA-44FF-8654-171825121FB1}" type="slidenum">
              <a:rPr lang="en-US"/>
              <a:t>12</a:t>
            </a:fld>
            <a:endParaRPr lang="en-US"/>
          </a:p>
        </p:txBody>
      </p:sp>
    </p:spTree>
    <p:extLst>
      <p:ext uri="{BB962C8B-B14F-4D97-AF65-F5344CB8AC3E}">
        <p14:creationId xmlns:p14="http://schemas.microsoft.com/office/powerpoint/2010/main" val="1064459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A0008-CA27-B009-5976-D9C450A151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8518BD-B9C2-40A8-D03D-7379E54E3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E63F2F-9E46-2A67-DE38-999108CE2B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BCCABE-E9A0-B9E4-0A8F-6BD33E936A58}"/>
              </a:ext>
            </a:extLst>
          </p:cNvPr>
          <p:cNvSpPr>
            <a:spLocks noGrp="1"/>
          </p:cNvSpPr>
          <p:nvPr>
            <p:ph type="sldNum" sz="quarter" idx="5"/>
          </p:nvPr>
        </p:nvSpPr>
        <p:spPr/>
        <p:txBody>
          <a:bodyPr/>
          <a:lstStyle/>
          <a:p>
            <a:fld id="{AD78E4D5-44FA-44FF-8654-171825121FB1}" type="slidenum">
              <a:rPr lang="en-US"/>
              <a:t>13</a:t>
            </a:fld>
            <a:endParaRPr lang="en-US"/>
          </a:p>
        </p:txBody>
      </p:sp>
    </p:spTree>
    <p:extLst>
      <p:ext uri="{BB962C8B-B14F-4D97-AF65-F5344CB8AC3E}">
        <p14:creationId xmlns:p14="http://schemas.microsoft.com/office/powerpoint/2010/main" val="2097175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8DC48-774D-D793-FDC7-BBD4B5CF5E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A2919B-8BA2-62AB-4277-343F1F7A6C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F70A4F-6E07-37A6-09C7-1AAD58EFDCBA}"/>
              </a:ext>
            </a:extLst>
          </p:cNvPr>
          <p:cNvSpPr>
            <a:spLocks noGrp="1"/>
          </p:cNvSpPr>
          <p:nvPr>
            <p:ph type="body" idx="1"/>
          </p:nvPr>
        </p:nvSpPr>
        <p:spPr/>
        <p:txBody>
          <a:bodyPr/>
          <a:lstStyle/>
          <a:p>
            <a:pPr rtl="0" fontAlgn="base"/>
            <a:r>
              <a:rPr lang="fr-FR" sz="1200" b="0" i="0" kern="1200" noProof="0">
                <a:solidFill>
                  <a:schemeClr val="tx1"/>
                </a:solidFill>
                <a:effectLst/>
                <a:latin typeface="+mn-lt"/>
                <a:ea typeface="+mn-ea"/>
                <a:cs typeface="+mn-cs"/>
              </a:rPr>
              <a:t>C’est un fait. De plus, environ 40 % des parents disent qu’ils n’en parleraient à personne (y compris au médecin de famille) si leur enfant vivait un problème de santé </a:t>
            </a:r>
            <a:r>
              <a:rPr lang="fr-FR" noProof="0"/>
              <a:t>mentale</a:t>
            </a:r>
            <a:r>
              <a:rPr lang="fr-FR" sz="1200" b="0" i="0" kern="1200" noProof="0">
                <a:solidFill>
                  <a:schemeClr val="tx1"/>
                </a:solidFill>
                <a:effectLst/>
                <a:latin typeface="+mn-lt"/>
                <a:ea typeface="+mn-ea"/>
                <a:cs typeface="+mn-cs"/>
              </a:rPr>
              <a:t>. </a:t>
            </a:r>
          </a:p>
          <a:p>
            <a:pPr fontAlgn="base"/>
            <a:r>
              <a:rPr lang="fr-FR" sz="1200" b="0" i="0" u="sng" strike="noStrike" kern="1200" noProof="0">
                <a:solidFill>
                  <a:schemeClr val="tx1"/>
                </a:solidFill>
                <a:effectLst/>
                <a:latin typeface="+mn-lt"/>
                <a:ea typeface="+mn-ea"/>
                <a:cs typeface="+mn-cs"/>
                <a:hlinkClick r:id="rId3"/>
              </a:rPr>
              <a:t>Lutter contre la stigmatisation - Commission de la santé mentale du Canada</a:t>
            </a:r>
            <a:r>
              <a:rPr lang="fr-FR" noProof="0"/>
              <a:t> (https://commissionsantementale.ca/ce-que-nous-faisons/lutter-contre-la-stigmatisation/)</a:t>
            </a:r>
          </a:p>
          <a:p>
            <a:pPr fontAlgn="base"/>
            <a:endParaRPr lang="fr-FR" noProof="0">
              <a:ea typeface="Calibri"/>
              <a:cs typeface="Calibri"/>
            </a:endParaRPr>
          </a:p>
          <a:p>
            <a:r>
              <a:rPr lang="fr-FR" noProof="0">
                <a:highlight>
                  <a:srgbClr val="FFFFFF"/>
                </a:highlight>
              </a:rPr>
              <a:t>Remarque : la stigmatisation entourant la consommation de substances constitue également un obstacle important à la recherche de soutien. </a:t>
            </a:r>
            <a:endParaRPr lang="fr-FR" noProof="0">
              <a:highlight>
                <a:srgbClr val="C6C6C6"/>
              </a:highlight>
            </a:endParaRPr>
          </a:p>
        </p:txBody>
      </p:sp>
      <p:sp>
        <p:nvSpPr>
          <p:cNvPr id="4" name="Slide Number Placeholder 3">
            <a:extLst>
              <a:ext uri="{FF2B5EF4-FFF2-40B4-BE49-F238E27FC236}">
                <a16:creationId xmlns:a16="http://schemas.microsoft.com/office/drawing/2014/main" id="{C476B1B8-BA33-5E94-FE34-F704468D6268}"/>
              </a:ext>
            </a:extLst>
          </p:cNvPr>
          <p:cNvSpPr>
            <a:spLocks noGrp="1"/>
          </p:cNvSpPr>
          <p:nvPr>
            <p:ph type="sldNum" sz="quarter" idx="5"/>
          </p:nvPr>
        </p:nvSpPr>
        <p:spPr/>
        <p:txBody>
          <a:bodyPr/>
          <a:lstStyle/>
          <a:p>
            <a:fld id="{AD78E4D5-44FA-44FF-8654-171825121FB1}" type="slidenum">
              <a:rPr lang="en-US"/>
              <a:t>14</a:t>
            </a:fld>
            <a:endParaRPr lang="en-US"/>
          </a:p>
        </p:txBody>
      </p:sp>
    </p:spTree>
    <p:extLst>
      <p:ext uri="{BB962C8B-B14F-4D97-AF65-F5344CB8AC3E}">
        <p14:creationId xmlns:p14="http://schemas.microsoft.com/office/powerpoint/2010/main" val="61532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A81E2-D579-CEE6-4F9D-CD5A31425B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DCA939-AA51-F63D-4A74-B236897A0F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87BEC1-B4D6-A192-18B7-5F8859AA11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141F86-76C2-22D4-C640-E289FF9FC322}"/>
              </a:ext>
            </a:extLst>
          </p:cNvPr>
          <p:cNvSpPr>
            <a:spLocks noGrp="1"/>
          </p:cNvSpPr>
          <p:nvPr>
            <p:ph type="sldNum" sz="quarter" idx="5"/>
          </p:nvPr>
        </p:nvSpPr>
        <p:spPr/>
        <p:txBody>
          <a:bodyPr/>
          <a:lstStyle/>
          <a:p>
            <a:fld id="{AD78E4D5-44FA-44FF-8654-171825121FB1}" type="slidenum">
              <a:rPr lang="en-US"/>
              <a:t>15</a:t>
            </a:fld>
            <a:endParaRPr lang="en-US"/>
          </a:p>
        </p:txBody>
      </p:sp>
    </p:spTree>
    <p:extLst>
      <p:ext uri="{BB962C8B-B14F-4D97-AF65-F5344CB8AC3E}">
        <p14:creationId xmlns:p14="http://schemas.microsoft.com/office/powerpoint/2010/main" val="1306916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90996-F591-1EE8-0171-AA483B2C7C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55ABB4-0E2E-9685-1289-612107F8B3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8E9688-B0D0-D1FA-03CA-9240352B4BF4}"/>
              </a:ext>
            </a:extLst>
          </p:cNvPr>
          <p:cNvSpPr>
            <a:spLocks noGrp="1"/>
          </p:cNvSpPr>
          <p:nvPr>
            <p:ph type="body" idx="1"/>
          </p:nvPr>
        </p:nvSpPr>
        <p:spPr/>
        <p:txBody>
          <a:bodyPr/>
          <a:lstStyle/>
          <a:p>
            <a:r>
              <a:rPr lang="fr-FR" sz="1200" b="0" i="0" kern="1200" noProof="0">
                <a:solidFill>
                  <a:schemeClr val="tx1"/>
                </a:solidFill>
                <a:effectLst/>
                <a:latin typeface="+mn-lt"/>
                <a:ea typeface="+mn-ea"/>
                <a:cs typeface="+mn-cs"/>
              </a:rPr>
              <a:t>C’est un fait. Bien que nous puissions faire bien des choses pour influencer notre santé mentale et notre bien-être, certains facteurs qui contribuent à la maladie mentale échappent à notre contrôle, comme nos antécédents familiaux ou notre bagage génétique, certains aspects de notre environnement, la façon dont les autres nous traitent, notre accès à des soutiens, et ainsi de suite. Lorsque nous présumons que la maladie mentale est un choix ou que nous blâmons les personnes qui en vivent une, cela peut contribuer à la stigmatisation et </a:t>
            </a:r>
            <a:r>
              <a:rPr lang="fr-FR" noProof="0"/>
              <a:t>décourager</a:t>
            </a:r>
            <a:r>
              <a:rPr lang="fr-FR" sz="1200" b="0" i="0" kern="1200" noProof="0">
                <a:solidFill>
                  <a:schemeClr val="tx1"/>
                </a:solidFill>
                <a:effectLst/>
                <a:latin typeface="+mn-lt"/>
                <a:ea typeface="+mn-ea"/>
                <a:cs typeface="+mn-cs"/>
              </a:rPr>
              <a:t> la recherche de soutien. </a:t>
            </a:r>
            <a:endParaRPr lang="fr-FR" noProof="0"/>
          </a:p>
        </p:txBody>
      </p:sp>
      <p:sp>
        <p:nvSpPr>
          <p:cNvPr id="4" name="Slide Number Placeholder 3">
            <a:extLst>
              <a:ext uri="{FF2B5EF4-FFF2-40B4-BE49-F238E27FC236}">
                <a16:creationId xmlns:a16="http://schemas.microsoft.com/office/drawing/2014/main" id="{BF33E6E3-5A98-354F-F569-D793297DAB04}"/>
              </a:ext>
            </a:extLst>
          </p:cNvPr>
          <p:cNvSpPr>
            <a:spLocks noGrp="1"/>
          </p:cNvSpPr>
          <p:nvPr>
            <p:ph type="sldNum" sz="quarter" idx="5"/>
          </p:nvPr>
        </p:nvSpPr>
        <p:spPr/>
        <p:txBody>
          <a:bodyPr/>
          <a:lstStyle/>
          <a:p>
            <a:fld id="{AD78E4D5-44FA-44FF-8654-171825121FB1}" type="slidenum">
              <a:rPr lang="en-US"/>
              <a:t>16</a:t>
            </a:fld>
            <a:endParaRPr lang="en-US"/>
          </a:p>
        </p:txBody>
      </p:sp>
    </p:spTree>
    <p:extLst>
      <p:ext uri="{BB962C8B-B14F-4D97-AF65-F5344CB8AC3E}">
        <p14:creationId xmlns:p14="http://schemas.microsoft.com/office/powerpoint/2010/main" val="37585708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E57C3-6975-E452-99CE-65E1AE35AC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D5E5D-3888-4CB9-55E2-4A019AC76D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F5BAF4-D911-5884-4798-9FAC6D19A6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1961C25-F94E-A24B-A0B2-84F9B1F0E51F}"/>
              </a:ext>
            </a:extLst>
          </p:cNvPr>
          <p:cNvSpPr>
            <a:spLocks noGrp="1"/>
          </p:cNvSpPr>
          <p:nvPr>
            <p:ph type="sldNum" sz="quarter" idx="5"/>
          </p:nvPr>
        </p:nvSpPr>
        <p:spPr/>
        <p:txBody>
          <a:bodyPr/>
          <a:lstStyle/>
          <a:p>
            <a:fld id="{AD78E4D5-44FA-44FF-8654-171825121FB1}" type="slidenum">
              <a:rPr lang="en-US"/>
              <a:t>17</a:t>
            </a:fld>
            <a:endParaRPr lang="en-US"/>
          </a:p>
        </p:txBody>
      </p:sp>
    </p:spTree>
    <p:extLst>
      <p:ext uri="{BB962C8B-B14F-4D97-AF65-F5344CB8AC3E}">
        <p14:creationId xmlns:p14="http://schemas.microsoft.com/office/powerpoint/2010/main" val="1087550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20FFF-0C7C-73BE-A813-7D91C1D872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EFA684-7420-6FEB-82F2-5E87F70911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DFDFE4-B2F4-CB57-D63C-D23D6A4762A8}"/>
              </a:ext>
            </a:extLst>
          </p:cNvPr>
          <p:cNvSpPr>
            <a:spLocks noGrp="1"/>
          </p:cNvSpPr>
          <p:nvPr>
            <p:ph type="body" idx="1"/>
          </p:nvPr>
        </p:nvSpPr>
        <p:spPr/>
        <p:txBody>
          <a:bodyPr/>
          <a:lstStyle/>
          <a:p>
            <a:r>
              <a:rPr lang="fr-FR" noProof="0"/>
              <a:t>C’est un mythe. </a:t>
            </a:r>
            <a:r>
              <a:rPr lang="fr-FR" sz="1200" b="0" i="0" kern="1200" noProof="0">
                <a:solidFill>
                  <a:schemeClr val="tx1"/>
                </a:solidFill>
                <a:effectLst/>
                <a:latin typeface="+mn-lt"/>
                <a:ea typeface="+mn-ea"/>
                <a:cs typeface="+mn-cs"/>
              </a:rPr>
              <a:t>Les personnes ayant des problèmes de santé </a:t>
            </a:r>
            <a:r>
              <a:rPr lang="fr-FR" noProof="0"/>
              <a:t>mentale</a:t>
            </a:r>
            <a:r>
              <a:rPr lang="fr-FR" sz="1200" b="0" i="0" kern="1200" noProof="0">
                <a:solidFill>
                  <a:schemeClr val="tx1"/>
                </a:solidFill>
                <a:effectLst/>
                <a:latin typeface="+mn-lt"/>
                <a:ea typeface="+mn-ea"/>
                <a:cs typeface="+mn-cs"/>
              </a:rPr>
              <a:t> ou une maladie </a:t>
            </a:r>
            <a:r>
              <a:rPr lang="fr-FR" noProof="0"/>
              <a:t>mentale</a:t>
            </a:r>
            <a:r>
              <a:rPr lang="fr-FR" sz="1200" b="0" i="0" kern="1200" noProof="0">
                <a:solidFill>
                  <a:schemeClr val="tx1"/>
                </a:solidFill>
                <a:effectLst/>
                <a:latin typeface="+mn-lt"/>
                <a:ea typeface="+mn-ea"/>
                <a:cs typeface="+mn-cs"/>
              </a:rPr>
              <a:t> ne sont pas plus violentes que tout autre groupe de notre société. En fait, les personnes ayant une maladie </a:t>
            </a:r>
            <a:r>
              <a:rPr lang="fr-FR" noProof="0"/>
              <a:t>mentale</a:t>
            </a:r>
            <a:r>
              <a:rPr lang="fr-FR" sz="1200" b="0" i="0" kern="1200" noProof="0">
                <a:solidFill>
                  <a:schemeClr val="tx1"/>
                </a:solidFill>
                <a:effectLst/>
                <a:latin typeface="+mn-lt"/>
                <a:ea typeface="+mn-ea"/>
                <a:cs typeface="+mn-cs"/>
              </a:rPr>
              <a:t> sont plus susceptibles d’être </a:t>
            </a:r>
            <a:r>
              <a:rPr lang="fr-FR" noProof="0"/>
              <a:t>victimes de violence </a:t>
            </a:r>
            <a:r>
              <a:rPr lang="fr-FR" sz="1200" b="0" i="0" kern="1200" noProof="0">
                <a:solidFill>
                  <a:schemeClr val="tx1"/>
                </a:solidFill>
                <a:effectLst/>
                <a:latin typeface="+mn-lt"/>
                <a:ea typeface="+mn-ea"/>
                <a:cs typeface="+mn-cs"/>
              </a:rPr>
              <a:t>que d’autres groupes.</a:t>
            </a:r>
            <a:endParaRPr lang="fr-FR" noProof="0"/>
          </a:p>
          <a:p>
            <a:endParaRPr lang="fr-FR" noProof="0">
              <a:ea typeface="Calibri"/>
              <a:cs typeface="Calibri"/>
            </a:endParaRPr>
          </a:p>
          <a:p>
            <a:r>
              <a:rPr lang="fr-FR" noProof="0"/>
              <a:t>Source : </a:t>
            </a:r>
            <a:r>
              <a:rPr lang="fr-FR" noProof="0">
                <a:hlinkClick r:id="rId3"/>
              </a:rPr>
              <a:t>Association canadienne pour la santé mentale</a:t>
            </a:r>
            <a:r>
              <a:rPr lang="fr-FR" noProof="0"/>
              <a:t> (https://ontario.cmha.ca/documents/violence-and-mental-health-unpacking-a-complex-issue/)</a:t>
            </a:r>
            <a:endParaRPr lang="fr-FR" noProof="0">
              <a:ea typeface="Calibri"/>
              <a:cs typeface="Calibri"/>
            </a:endParaRPr>
          </a:p>
          <a:p>
            <a:endParaRPr lang="fr-FR" noProof="0">
              <a:ea typeface="Calibri"/>
              <a:cs typeface="Calibri"/>
            </a:endParaRPr>
          </a:p>
          <a:p>
            <a:endParaRPr lang="fr-FR" noProof="0">
              <a:ea typeface="Calibri"/>
              <a:cs typeface="Calibri"/>
            </a:endParaRPr>
          </a:p>
          <a:p>
            <a:endParaRPr lang="fr-FR" noProof="0"/>
          </a:p>
        </p:txBody>
      </p:sp>
      <p:sp>
        <p:nvSpPr>
          <p:cNvPr id="4" name="Slide Number Placeholder 3">
            <a:extLst>
              <a:ext uri="{FF2B5EF4-FFF2-40B4-BE49-F238E27FC236}">
                <a16:creationId xmlns:a16="http://schemas.microsoft.com/office/drawing/2014/main" id="{FE6D0A3B-D81D-AFF9-530B-8ECB04FB7C00}"/>
              </a:ext>
            </a:extLst>
          </p:cNvPr>
          <p:cNvSpPr>
            <a:spLocks noGrp="1"/>
          </p:cNvSpPr>
          <p:nvPr>
            <p:ph type="sldNum" sz="quarter" idx="5"/>
          </p:nvPr>
        </p:nvSpPr>
        <p:spPr/>
        <p:txBody>
          <a:bodyPr/>
          <a:lstStyle/>
          <a:p>
            <a:fld id="{AD78E4D5-44FA-44FF-8654-171825121FB1}" type="slidenum">
              <a:rPr lang="en-US"/>
              <a:t>18</a:t>
            </a:fld>
            <a:endParaRPr lang="en-US"/>
          </a:p>
        </p:txBody>
      </p:sp>
    </p:spTree>
    <p:extLst>
      <p:ext uri="{BB962C8B-B14F-4D97-AF65-F5344CB8AC3E}">
        <p14:creationId xmlns:p14="http://schemas.microsoft.com/office/powerpoint/2010/main" val="1534099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212529"/>
                </a:solidFill>
                <a:ea typeface="Calibri"/>
                <a:cs typeface="Calibri"/>
              </a:rPr>
              <a:t>Demandez aux participants de réfléchir à leur propre expérience scolaire. Ont-ils reçu un enseignement sur la santé mentale et la maladie mentale? Quand ont-ils été exposés à cet apprentissage pour la première fois? Quel en était le contenu à l’époque? </a:t>
            </a:r>
          </a:p>
        </p:txBody>
      </p:sp>
      <p:sp>
        <p:nvSpPr>
          <p:cNvPr id="4" name="Slide Number Placeholder 3"/>
          <p:cNvSpPr>
            <a:spLocks noGrp="1"/>
          </p:cNvSpPr>
          <p:nvPr>
            <p:ph type="sldNum" sz="quarter" idx="5"/>
          </p:nvPr>
        </p:nvSpPr>
        <p:spPr/>
        <p:txBody>
          <a:bodyPr/>
          <a:lstStyle/>
          <a:p>
            <a:fld id="{AD78E4D5-44FA-44FF-8654-171825121FB1}" type="slidenum">
              <a:rPr lang="en-US"/>
              <a:t>19</a:t>
            </a:fld>
            <a:endParaRPr lang="en-US"/>
          </a:p>
        </p:txBody>
      </p:sp>
    </p:spTree>
    <p:extLst>
      <p:ext uri="{BB962C8B-B14F-4D97-AF65-F5344CB8AC3E}">
        <p14:creationId xmlns:p14="http://schemas.microsoft.com/office/powerpoint/2010/main" val="3594774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0AB77-1EE9-F21C-EB3E-CB215C9197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197F58-051D-7EC8-E712-BFAD504CA7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5D6E6C-621A-09FF-C016-656B6B32035F}"/>
              </a:ext>
            </a:extLst>
          </p:cNvPr>
          <p:cNvSpPr>
            <a:spLocks noGrp="1"/>
          </p:cNvSpPr>
          <p:nvPr>
            <p:ph type="body" idx="1"/>
          </p:nvPr>
        </p:nvSpPr>
        <p:spPr/>
        <p:txBody>
          <a:bodyPr/>
          <a:lstStyle/>
          <a:p>
            <a:r>
              <a:rPr lang="en-US"/>
              <a:t>Invitez les participants à réfléchir au rôle que jouent les médias </a:t>
            </a:r>
            <a:r>
              <a:rPr lang="en-US" b="0" i="0" kern="1200">
                <a:solidFill>
                  <a:schemeClr val="tx1"/>
                </a:solidFill>
                <a:effectLst/>
              </a:rPr>
              <a:t>et l’industrie du divertissement dans la formation des opinions sur la santé mentale et la maladie mentale. </a:t>
            </a:r>
            <a:r>
              <a:rPr lang="en-US"/>
              <a:t>En quoi les </a:t>
            </a:r>
            <a:r>
              <a:rPr lang="en-US" b="0" i="0" kern="1200">
                <a:solidFill>
                  <a:srgbClr val="212529"/>
                </a:solidFill>
                <a:effectLst/>
              </a:rPr>
              <a:t>médias sociaux peuvent-ils </a:t>
            </a:r>
            <a:r>
              <a:rPr lang="en-US">
                <a:solidFill>
                  <a:srgbClr val="212529"/>
                </a:solidFill>
              </a:rPr>
              <a:t>jouer </a:t>
            </a:r>
            <a:r>
              <a:rPr lang="en-US" b="0" i="0" kern="1200">
                <a:solidFill>
                  <a:srgbClr val="212529"/>
                </a:solidFill>
                <a:effectLst/>
              </a:rPr>
              <a:t>un rôle positif</a:t>
            </a:r>
            <a:r>
              <a:rPr lang="en-US">
                <a:solidFill>
                  <a:srgbClr val="212529"/>
                </a:solidFill>
              </a:rPr>
              <a:t>? En quoi peuvent-ils</a:t>
            </a:r>
            <a:r>
              <a:rPr lang="en-US" b="0" i="0" kern="1200">
                <a:solidFill>
                  <a:srgbClr val="212529"/>
                </a:solidFill>
                <a:effectLst/>
              </a:rPr>
              <a:t> jouer un rôle </a:t>
            </a:r>
            <a:r>
              <a:rPr lang="en-US">
                <a:solidFill>
                  <a:srgbClr val="212529"/>
                </a:solidFill>
              </a:rPr>
              <a:t>négatif? </a:t>
            </a:r>
            <a:endParaRPr lang="en-US">
              <a:ea typeface="+mn-ea"/>
              <a:cs typeface="+mn-cs"/>
            </a:endParaRPr>
          </a:p>
          <a:p>
            <a:pPr rtl="0" fontAlgn="base"/>
            <a:endParaRPr lang="en-US" sz="1200" b="0" i="0" kern="1200">
              <a:solidFill>
                <a:schemeClr val="tx1"/>
              </a:solidFill>
              <a:effectLst/>
              <a:latin typeface="+mn-lt"/>
              <a:ea typeface="+mn-ea"/>
              <a:cs typeface="+mn-cs"/>
            </a:endParaRPr>
          </a:p>
          <a:p>
            <a:endParaRPr lang="en-US">
              <a:ea typeface="Calibri"/>
              <a:cs typeface="Calibri"/>
            </a:endParaRPr>
          </a:p>
        </p:txBody>
      </p:sp>
      <p:sp>
        <p:nvSpPr>
          <p:cNvPr id="4" name="Slide Number Placeholder 3">
            <a:extLst>
              <a:ext uri="{FF2B5EF4-FFF2-40B4-BE49-F238E27FC236}">
                <a16:creationId xmlns:a16="http://schemas.microsoft.com/office/drawing/2014/main" id="{5B993FD0-833C-742F-77FA-216BF4BC797C}"/>
              </a:ext>
            </a:extLst>
          </p:cNvPr>
          <p:cNvSpPr>
            <a:spLocks noGrp="1"/>
          </p:cNvSpPr>
          <p:nvPr>
            <p:ph type="sldNum" sz="quarter" idx="5"/>
          </p:nvPr>
        </p:nvSpPr>
        <p:spPr/>
        <p:txBody>
          <a:bodyPr/>
          <a:lstStyle/>
          <a:p>
            <a:fld id="{AD78E4D5-44FA-44FF-8654-171825121FB1}" type="slidenum">
              <a:rPr lang="en-US"/>
              <a:t>20</a:t>
            </a:fld>
            <a:endParaRPr lang="en-US"/>
          </a:p>
        </p:txBody>
      </p:sp>
    </p:spTree>
    <p:extLst>
      <p:ext uri="{BB962C8B-B14F-4D97-AF65-F5344CB8AC3E}">
        <p14:creationId xmlns:p14="http://schemas.microsoft.com/office/powerpoint/2010/main" val="34200539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E1349-F15B-35F7-4308-A8576FF383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BF1821-885C-8F0E-D12B-C0B3A605FD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FADC9C-1FF0-3CAD-03C1-7EBE86C38419}"/>
              </a:ext>
            </a:extLst>
          </p:cNvPr>
          <p:cNvSpPr>
            <a:spLocks noGrp="1"/>
          </p:cNvSpPr>
          <p:nvPr>
            <p:ph type="body" idx="1"/>
          </p:nvPr>
        </p:nvSpPr>
        <p:spPr/>
        <p:txBody>
          <a:bodyPr/>
          <a:lstStyle/>
          <a:p>
            <a:r>
              <a:rPr lang="en-US">
                <a:ea typeface="Calibri"/>
                <a:cs typeface="Calibri"/>
              </a:rPr>
              <a:t>Invitez les participants à réfléchir aux messages qui encouragent les personnes vivant une maladie mentale à faire plus d’efforts pour aller bien. Qu’en serait-il si l’on utilisait des messages semblables pour des problèmes de santé physique?</a:t>
            </a:r>
          </a:p>
        </p:txBody>
      </p:sp>
      <p:sp>
        <p:nvSpPr>
          <p:cNvPr id="4" name="Slide Number Placeholder 3">
            <a:extLst>
              <a:ext uri="{FF2B5EF4-FFF2-40B4-BE49-F238E27FC236}">
                <a16:creationId xmlns:a16="http://schemas.microsoft.com/office/drawing/2014/main" id="{85FE1660-2170-6C13-FC06-66D38246D7E8}"/>
              </a:ext>
            </a:extLst>
          </p:cNvPr>
          <p:cNvSpPr>
            <a:spLocks noGrp="1"/>
          </p:cNvSpPr>
          <p:nvPr>
            <p:ph type="sldNum" sz="quarter" idx="5"/>
          </p:nvPr>
        </p:nvSpPr>
        <p:spPr/>
        <p:txBody>
          <a:bodyPr/>
          <a:lstStyle/>
          <a:p>
            <a:fld id="{AD78E4D5-44FA-44FF-8654-171825121FB1}" type="slidenum">
              <a:rPr lang="en-US"/>
              <a:t>21</a:t>
            </a:fld>
            <a:endParaRPr lang="en-US"/>
          </a:p>
        </p:txBody>
      </p:sp>
    </p:spTree>
    <p:extLst>
      <p:ext uri="{BB962C8B-B14F-4D97-AF65-F5344CB8AC3E}">
        <p14:creationId xmlns:p14="http://schemas.microsoft.com/office/powerpoint/2010/main" val="27428661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8F5F4-BCCE-56BA-1855-B8F4BA7F0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79C57A-4044-ACAA-A1E7-CFD3CD04C1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8C2CF-5974-31CB-F8C7-8D59FDD6DA86}"/>
              </a:ext>
            </a:extLst>
          </p:cNvPr>
          <p:cNvSpPr>
            <a:spLocks noGrp="1"/>
          </p:cNvSpPr>
          <p:nvPr>
            <p:ph type="body" idx="1"/>
          </p:nvPr>
        </p:nvSpPr>
        <p:spPr/>
        <p:txBody>
          <a:bodyPr/>
          <a:lstStyle/>
          <a:p>
            <a:r>
              <a:rPr lang="fr-FR" noProof="0">
                <a:solidFill>
                  <a:srgbClr val="2F2F2F"/>
                </a:solidFill>
                <a:ea typeface="Calibri" panose="020F0502020204030204"/>
                <a:cs typeface="Calibri" panose="020F0502020204030204"/>
              </a:rPr>
              <a:t>Invitez les participants à réfléchir aux raisons de ce déséquilibre et à la façon dont nous pourrions le changer.</a:t>
            </a:r>
          </a:p>
        </p:txBody>
      </p:sp>
      <p:sp>
        <p:nvSpPr>
          <p:cNvPr id="4" name="Slide Number Placeholder 3">
            <a:extLst>
              <a:ext uri="{FF2B5EF4-FFF2-40B4-BE49-F238E27FC236}">
                <a16:creationId xmlns:a16="http://schemas.microsoft.com/office/drawing/2014/main" id="{3C940E95-2351-DA18-83A8-406D3817065E}"/>
              </a:ext>
            </a:extLst>
          </p:cNvPr>
          <p:cNvSpPr>
            <a:spLocks noGrp="1"/>
          </p:cNvSpPr>
          <p:nvPr>
            <p:ph type="sldNum" sz="quarter" idx="5"/>
          </p:nvPr>
        </p:nvSpPr>
        <p:spPr/>
        <p:txBody>
          <a:bodyPr/>
          <a:lstStyle/>
          <a:p>
            <a:fld id="{AD78E4D5-44FA-44FF-8654-171825121FB1}" type="slidenum">
              <a:rPr lang="en-US"/>
              <a:t>22</a:t>
            </a:fld>
            <a:endParaRPr lang="en-US"/>
          </a:p>
        </p:txBody>
      </p:sp>
    </p:spTree>
    <p:extLst>
      <p:ext uri="{BB962C8B-B14F-4D97-AF65-F5344CB8AC3E}">
        <p14:creationId xmlns:p14="http://schemas.microsoft.com/office/powerpoint/2010/main" val="38564968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fr-FR" b="1" noProof="0"/>
              <a:t>Script pour l’animateur ou l’animatrice :</a:t>
            </a:r>
            <a:r>
              <a:rPr lang="fr-FR" noProof="0"/>
              <a:t> Se sentir respecté comme personne ayant des besoins uniques est un élément essentiel d’une bonne santé mentale pour tout le monde, y compris pour les personnes vivant une maladie mentale.</a:t>
            </a:r>
            <a:endParaRPr lang="fr-FR" noProof="0">
              <a:ea typeface="+mn-ea"/>
              <a:cs typeface="+mn-cs"/>
            </a:endParaRPr>
          </a:p>
          <a:p>
            <a:endParaRPr lang="fr-FR" noProof="0">
              <a:ea typeface="Calibri"/>
              <a:cs typeface="Calibri"/>
            </a:endParaRPr>
          </a:p>
          <a:p>
            <a:endParaRPr lang="fr-FR" noProof="0">
              <a:highlight>
                <a:srgbClr val="FFFFFF"/>
              </a:highlight>
              <a:ea typeface="Calibri"/>
              <a:cs typeface="Calibri"/>
            </a:endParaRPr>
          </a:p>
          <a:p>
            <a:endParaRPr lang="fr-FR" noProof="0">
              <a:ea typeface="Calibri"/>
              <a:cs typeface="Calibri"/>
            </a:endParaRPr>
          </a:p>
        </p:txBody>
      </p:sp>
      <p:sp>
        <p:nvSpPr>
          <p:cNvPr id="4" name="Slide Number Placeholder 3"/>
          <p:cNvSpPr>
            <a:spLocks noGrp="1"/>
          </p:cNvSpPr>
          <p:nvPr>
            <p:ph type="sldNum" sz="quarter" idx="5"/>
          </p:nvPr>
        </p:nvSpPr>
        <p:spPr/>
        <p:txBody>
          <a:bodyPr/>
          <a:lstStyle/>
          <a:p>
            <a:fld id="{AD78E4D5-44FA-44FF-8654-171825121FB1}" type="slidenum">
              <a:rPr lang="en-US"/>
              <a:t>23</a:t>
            </a:fld>
            <a:endParaRPr lang="en-US"/>
          </a:p>
        </p:txBody>
      </p:sp>
    </p:spTree>
    <p:extLst>
      <p:ext uri="{BB962C8B-B14F-4D97-AF65-F5344CB8AC3E}">
        <p14:creationId xmlns:p14="http://schemas.microsoft.com/office/powerpoint/2010/main" val="1017908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0422F-3511-671C-D9DA-2264884FB2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569C96-A59A-E738-48C5-7C7739FA20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E404FF-FC2A-A93C-C9A1-5C2E78006391}"/>
              </a:ext>
            </a:extLst>
          </p:cNvPr>
          <p:cNvSpPr>
            <a:spLocks noGrp="1"/>
          </p:cNvSpPr>
          <p:nvPr>
            <p:ph type="body" idx="1"/>
          </p:nvPr>
        </p:nvSpPr>
        <p:spPr/>
        <p:txBody>
          <a:bodyPr/>
          <a:lstStyle/>
          <a:p>
            <a:pPr fontAlgn="base"/>
            <a:r>
              <a:rPr lang="fr-FR" b="1" noProof="0"/>
              <a:t>Script pour l’animateur ou l’animatrice : </a:t>
            </a:r>
            <a:r>
              <a:rPr lang="fr-FR" noProof="0"/>
              <a:t>Les écoles</a:t>
            </a:r>
            <a:r>
              <a:rPr lang="fr-FR" sz="1200" b="0" i="0" kern="1200" noProof="0">
                <a:solidFill>
                  <a:schemeClr val="tx1"/>
                </a:solidFill>
                <a:effectLst/>
                <a:latin typeface="+mn-lt"/>
                <a:ea typeface="+mn-ea"/>
                <a:cs typeface="+mn-cs"/>
              </a:rPr>
              <a:t> sont un endroit idéal </a:t>
            </a:r>
            <a:r>
              <a:rPr lang="fr-FR" noProof="0"/>
              <a:t>pour remettre en question et démanteler la stigmatisation liée à la santé </a:t>
            </a:r>
            <a:r>
              <a:rPr lang="fr-FR" sz="1200" b="0" i="0" kern="1200" noProof="0">
                <a:solidFill>
                  <a:schemeClr val="tx1"/>
                </a:solidFill>
                <a:effectLst/>
                <a:latin typeface="+mn-lt"/>
                <a:ea typeface="+mn-ea"/>
                <a:cs typeface="+mn-cs"/>
              </a:rPr>
              <a:t>mentale. </a:t>
            </a:r>
            <a:r>
              <a:rPr lang="fr-FR" noProof="0"/>
              <a:t>Nous allons passer en revue </a:t>
            </a:r>
            <a:r>
              <a:rPr lang="fr-FR" sz="1200" b="0" i="0" kern="1200" noProof="0">
                <a:solidFill>
                  <a:schemeClr val="tx1"/>
                </a:solidFill>
                <a:effectLst/>
                <a:latin typeface="+mn-lt"/>
                <a:ea typeface="+mn-ea"/>
                <a:cs typeface="+mn-cs"/>
              </a:rPr>
              <a:t>quelques conseils pour vous aider</a:t>
            </a:r>
            <a:r>
              <a:rPr lang="fr-FR" noProof="0"/>
              <a:t>.</a:t>
            </a:r>
          </a:p>
          <a:p>
            <a:endParaRPr lang="fr-FR" noProof="0"/>
          </a:p>
          <a:p>
            <a:r>
              <a:rPr lang="fr-FR" noProof="0"/>
              <a:t>Pensez à inviter les participants à proposer d’autres idées au fil des prochaines diapositives, ainsi que des idées sur les façons dont ils contribuent déjà.</a:t>
            </a:r>
            <a:r>
              <a:rPr lang="fr-FR" sz="1200" b="0" i="0" kern="1200" noProof="0">
                <a:solidFill>
                  <a:schemeClr val="tx1"/>
                </a:solidFill>
                <a:effectLst/>
                <a:latin typeface="+mn-lt"/>
                <a:ea typeface="+mn-ea"/>
                <a:cs typeface="+mn-cs"/>
              </a:rPr>
              <a:t>  </a:t>
            </a:r>
            <a:endParaRPr lang="fr-FR" noProof="0">
              <a:ea typeface="Calibri" panose="020F0502020204030204"/>
              <a:cs typeface="Calibri" panose="020F0502020204030204"/>
            </a:endParaRPr>
          </a:p>
          <a:p>
            <a:pPr rtl="0" fontAlgn="base"/>
            <a:r>
              <a:rPr lang="fr-FR" sz="1200" b="0" i="0" kern="1200" noProof="0">
                <a:solidFill>
                  <a:schemeClr val="tx1"/>
                </a:solidFill>
                <a:effectLst/>
                <a:latin typeface="+mn-lt"/>
                <a:ea typeface="+mn-ea"/>
                <a:cs typeface="+mn-cs"/>
              </a:rPr>
              <a:t> </a:t>
            </a:r>
            <a:endParaRPr lang="fr-FR" sz="1200" b="0" i="0" kern="1200" noProof="0">
              <a:solidFill>
                <a:schemeClr val="tx1"/>
              </a:solidFill>
              <a:effectLst/>
              <a:latin typeface="+mn-lt"/>
              <a:ea typeface="Calibri" panose="020F0502020204030204"/>
              <a:cs typeface="Calibri" panose="020F0502020204030204"/>
            </a:endParaRPr>
          </a:p>
          <a:p>
            <a:pPr rtl="0" fontAlgn="base"/>
            <a:endParaRPr lang="fr-FR" sz="1200" b="0" i="0" kern="1200" noProof="0">
              <a:solidFill>
                <a:schemeClr val="tx1"/>
              </a:solidFill>
              <a:effectLst/>
              <a:latin typeface="+mn-lt"/>
              <a:ea typeface="+mn-ea"/>
              <a:cs typeface="+mn-cs"/>
            </a:endParaRPr>
          </a:p>
          <a:p>
            <a:pPr rtl="0" fontAlgn="base"/>
            <a:endParaRPr lang="fr-FR" sz="1200" b="0" i="0" kern="1200" noProof="0">
              <a:solidFill>
                <a:schemeClr val="tx1"/>
              </a:solidFill>
              <a:effectLst/>
              <a:latin typeface="+mn-lt"/>
              <a:ea typeface="+mn-ea"/>
              <a:cs typeface="+mn-cs"/>
            </a:endParaRPr>
          </a:p>
          <a:p>
            <a:endParaRPr lang="fr-FR" noProof="0">
              <a:ea typeface="Calibri"/>
              <a:cs typeface="Calibri"/>
            </a:endParaRPr>
          </a:p>
        </p:txBody>
      </p:sp>
      <p:sp>
        <p:nvSpPr>
          <p:cNvPr id="4" name="Slide Number Placeholder 3">
            <a:extLst>
              <a:ext uri="{FF2B5EF4-FFF2-40B4-BE49-F238E27FC236}">
                <a16:creationId xmlns:a16="http://schemas.microsoft.com/office/drawing/2014/main" id="{A7557C42-E578-83FE-53D0-6907771335B0}"/>
              </a:ext>
            </a:extLst>
          </p:cNvPr>
          <p:cNvSpPr>
            <a:spLocks noGrp="1"/>
          </p:cNvSpPr>
          <p:nvPr>
            <p:ph type="sldNum" sz="quarter" idx="5"/>
          </p:nvPr>
        </p:nvSpPr>
        <p:spPr/>
        <p:txBody>
          <a:bodyPr/>
          <a:lstStyle/>
          <a:p>
            <a:fld id="{AD78E4D5-44FA-44FF-8654-171825121FB1}" type="slidenum">
              <a:rPr lang="en-US"/>
              <a:t>24</a:t>
            </a:fld>
            <a:endParaRPr lang="en-US"/>
          </a:p>
        </p:txBody>
      </p:sp>
    </p:spTree>
    <p:extLst>
      <p:ext uri="{BB962C8B-B14F-4D97-AF65-F5344CB8AC3E}">
        <p14:creationId xmlns:p14="http://schemas.microsoft.com/office/powerpoint/2010/main" val="590459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027B0-2F06-D09E-F219-8449170F7E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262714-DE5B-DDA9-D4D4-64CB79084D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B884D-00A4-9E53-4F40-097A56D97610}"/>
              </a:ext>
            </a:extLst>
          </p:cNvPr>
          <p:cNvSpPr>
            <a:spLocks noGrp="1"/>
          </p:cNvSpPr>
          <p:nvPr>
            <p:ph type="body" idx="1"/>
          </p:nvPr>
        </p:nvSpPr>
        <p:spPr/>
        <p:txBody>
          <a:bodyPr/>
          <a:lstStyle/>
          <a:p>
            <a:pPr fontAlgn="base"/>
            <a:r>
              <a:rPr lang="fr-FR" sz="1200" b="0" i="0" kern="1200" noProof="0">
                <a:solidFill>
                  <a:schemeClr val="tx1"/>
                </a:solidFill>
                <a:effectLst/>
                <a:latin typeface="+mn-lt"/>
                <a:ea typeface="+mn-ea"/>
                <a:cs typeface="+mn-cs"/>
              </a:rPr>
              <a:t>Informez-vous sur la santé mentale et la maladie mentale.</a:t>
            </a:r>
            <a:endParaRPr lang="fr-FR" noProof="0"/>
          </a:p>
          <a:p>
            <a:endParaRPr lang="fr-FR" noProof="0"/>
          </a:p>
          <a:p>
            <a:r>
              <a:rPr lang="fr-FR" noProof="0"/>
              <a:t>Les participants s’informent déjà en suivant ce module. Discutez des autres façons dont ils peuvent s’informer, par exemple en suivant le cours de base d’une heure ou en explorant le site Web de SMS-ON. </a:t>
            </a:r>
            <a:r>
              <a:rPr lang="fr-FR" sz="1200" b="0" i="0" kern="1200" noProof="0">
                <a:solidFill>
                  <a:schemeClr val="tx1"/>
                </a:solidFill>
                <a:effectLst/>
                <a:latin typeface="+mn-lt"/>
                <a:ea typeface="+mn-ea"/>
                <a:cs typeface="+mn-cs"/>
              </a:rPr>
              <a:t>  </a:t>
            </a:r>
            <a:endParaRPr lang="fr-FR" noProof="0">
              <a:ea typeface="Calibri"/>
              <a:cs typeface="Calibri"/>
            </a:endParaRPr>
          </a:p>
          <a:p>
            <a:pPr rtl="0" fontAlgn="base"/>
            <a:endParaRPr lang="fr-FR" sz="1200" b="0" i="0" kern="1200" noProof="0">
              <a:solidFill>
                <a:schemeClr val="tx1"/>
              </a:solidFill>
              <a:effectLst/>
              <a:latin typeface="+mn-lt"/>
              <a:ea typeface="+mn-ea"/>
              <a:cs typeface="+mn-cs"/>
            </a:endParaRPr>
          </a:p>
          <a:p>
            <a:pPr rtl="0" fontAlgn="base"/>
            <a:r>
              <a:rPr lang="fr-FR" noProof="0"/>
              <a:t>Source</a:t>
            </a:r>
            <a:r>
              <a:rPr lang="fr-FR" sz="1200" b="0" i="0" kern="1200" noProof="0">
                <a:solidFill>
                  <a:schemeClr val="tx1"/>
                </a:solidFill>
                <a:effectLst/>
                <a:latin typeface="+mn-lt"/>
                <a:ea typeface="+mn-ea"/>
                <a:cs typeface="+mn-cs"/>
              </a:rPr>
              <a:t> : </a:t>
            </a:r>
            <a:r>
              <a:rPr lang="fr-FR" sz="1200" b="0" i="0" u="sng" strike="noStrike" kern="1200" noProof="0">
                <a:solidFill>
                  <a:schemeClr val="tx1"/>
                </a:solidFill>
                <a:effectLst/>
                <a:latin typeface="+mn-lt"/>
                <a:ea typeface="+mn-ea"/>
                <a:cs typeface="+mn-cs"/>
                <a:hlinkClick r:id="rId3"/>
              </a:rPr>
              <a:t>Lutte contre la stigmatisation | CAMH</a:t>
            </a:r>
            <a:r>
              <a:rPr lang="fr-FR" sz="1200" b="0" i="0" kern="1200" noProof="0">
                <a:solidFill>
                  <a:schemeClr val="tx1"/>
                </a:solidFill>
                <a:effectLst/>
                <a:latin typeface="+mn-lt"/>
                <a:ea typeface="+mn-ea"/>
                <a:cs typeface="+mn-cs"/>
              </a:rPr>
              <a:t> </a:t>
            </a:r>
            <a:r>
              <a:rPr lang="fr-FR" noProof="0"/>
              <a:t>(https://www.camh.ca/fr/agent-du-changement/lutte-contre-la-stigmatisation)</a:t>
            </a:r>
            <a:endParaRPr lang="fr-FR" sz="1200" b="0" i="0" kern="1200" noProof="0">
              <a:solidFill>
                <a:schemeClr val="tx1"/>
              </a:solidFill>
              <a:effectLst/>
              <a:latin typeface="+mn-lt"/>
              <a:ea typeface="Calibri"/>
              <a:cs typeface="Calibri"/>
            </a:endParaRPr>
          </a:p>
          <a:p>
            <a:endParaRPr lang="fr-FR" noProof="0">
              <a:ea typeface="Calibri"/>
              <a:cs typeface="Calibri"/>
            </a:endParaRPr>
          </a:p>
        </p:txBody>
      </p:sp>
      <p:sp>
        <p:nvSpPr>
          <p:cNvPr id="4" name="Slide Number Placeholder 3">
            <a:extLst>
              <a:ext uri="{FF2B5EF4-FFF2-40B4-BE49-F238E27FC236}">
                <a16:creationId xmlns:a16="http://schemas.microsoft.com/office/drawing/2014/main" id="{1A823463-195C-4020-5886-144D4676937A}"/>
              </a:ext>
            </a:extLst>
          </p:cNvPr>
          <p:cNvSpPr>
            <a:spLocks noGrp="1"/>
          </p:cNvSpPr>
          <p:nvPr>
            <p:ph type="sldNum" sz="quarter" idx="5"/>
          </p:nvPr>
        </p:nvSpPr>
        <p:spPr/>
        <p:txBody>
          <a:bodyPr/>
          <a:lstStyle/>
          <a:p>
            <a:fld id="{AD78E4D5-44FA-44FF-8654-171825121FB1}" type="slidenum">
              <a:rPr lang="en-US"/>
              <a:t>25</a:t>
            </a:fld>
            <a:endParaRPr lang="en-US"/>
          </a:p>
        </p:txBody>
      </p:sp>
    </p:spTree>
    <p:extLst>
      <p:ext uri="{BB962C8B-B14F-4D97-AF65-F5344CB8AC3E}">
        <p14:creationId xmlns:p14="http://schemas.microsoft.com/office/powerpoint/2010/main" val="1572987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D432F-4046-1905-6E61-455C5A5F07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8E07B7-30C0-BBC1-091F-D9CDDA9BBB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12518E-AE88-D673-E06F-C5AA42F8F662}"/>
              </a:ext>
            </a:extLst>
          </p:cNvPr>
          <p:cNvSpPr>
            <a:spLocks noGrp="1"/>
          </p:cNvSpPr>
          <p:nvPr>
            <p:ph type="body" idx="1"/>
          </p:nvPr>
        </p:nvSpPr>
        <p:spPr/>
        <p:txBody>
          <a:bodyPr/>
          <a:lstStyle/>
          <a:p>
            <a:pPr fontAlgn="base"/>
            <a:r>
              <a:rPr lang="fr-FR" sz="1200" b="0" i="0" kern="1200" noProof="0">
                <a:solidFill>
                  <a:schemeClr val="tx1"/>
                </a:solidFill>
                <a:effectLst/>
                <a:latin typeface="+mn-lt"/>
                <a:ea typeface="+mn-ea"/>
                <a:cs typeface="+mn-cs"/>
              </a:rPr>
              <a:t>Examinez vos propres croyances, suppositions, préjugés, attitudes et comportements. Ceux-ci peuvent être influencés par vos expériences</a:t>
            </a:r>
            <a:r>
              <a:rPr lang="fr-FR" noProof="0"/>
              <a:t> et vos identités</a:t>
            </a:r>
            <a:r>
              <a:rPr lang="fr-FR" sz="1200" b="0" i="0" kern="1200" noProof="0">
                <a:solidFill>
                  <a:schemeClr val="tx1"/>
                </a:solidFill>
                <a:effectLst/>
                <a:latin typeface="+mn-lt"/>
                <a:ea typeface="+mn-ea"/>
                <a:cs typeface="+mn-cs"/>
              </a:rPr>
              <a:t>, vos connaissances ou votre manque de connaissances, ou encore par les opinions de votre entourage. Qu’avez-vous appris sur la maladie mentale? Qu’auriez-vous besoin de désapprendre?  </a:t>
            </a:r>
            <a:endParaRPr lang="fr-FR" sz="1200" b="0" i="0" kern="1200" noProof="0">
              <a:solidFill>
                <a:schemeClr val="tx1"/>
              </a:solidFill>
              <a:effectLst/>
              <a:latin typeface="+mn-lt"/>
              <a:ea typeface="Calibri"/>
              <a:cs typeface="Calibri"/>
            </a:endParaRPr>
          </a:p>
          <a:p>
            <a:endParaRPr lang="fr-FR" sz="1200" b="0" i="0" kern="1200" noProof="0">
              <a:solidFill>
                <a:schemeClr val="tx1"/>
              </a:solidFill>
              <a:effectLst/>
              <a:latin typeface="+mn-lt"/>
              <a:ea typeface="Calibri"/>
              <a:cs typeface="Calibri"/>
            </a:endParaRPr>
          </a:p>
          <a:p>
            <a:r>
              <a:rPr lang="fr-FR" noProof="0">
                <a:ea typeface="Calibri"/>
                <a:cs typeface="Calibri"/>
              </a:rPr>
              <a:t>Invitez les participants à partager où ils ont appris ce qu’ils savent sur la santé mentale et la maladie mentale. Était-ce par l’entremise de la famille, des amis, des médias, ou ailleurs? Où vont-ils pour obtenir de l’information fiable? </a:t>
            </a:r>
          </a:p>
          <a:p>
            <a:pPr fontAlgn="base"/>
            <a:endParaRPr lang="fr-FR" noProof="0"/>
          </a:p>
          <a:p>
            <a:pPr rtl="0" fontAlgn="base"/>
            <a:r>
              <a:rPr lang="fr-FR" noProof="0"/>
              <a:t>Source</a:t>
            </a:r>
            <a:r>
              <a:rPr lang="fr-FR" sz="1200" b="0" i="0" kern="1200" noProof="0">
                <a:solidFill>
                  <a:schemeClr val="tx1"/>
                </a:solidFill>
                <a:effectLst/>
                <a:latin typeface="+mn-lt"/>
                <a:ea typeface="+mn-ea"/>
                <a:cs typeface="+mn-cs"/>
              </a:rPr>
              <a:t> : </a:t>
            </a:r>
            <a:r>
              <a:rPr lang="fr-FR" sz="1200" b="0" i="0" u="sng" strike="noStrike" kern="1200" noProof="0">
                <a:solidFill>
                  <a:schemeClr val="tx1"/>
                </a:solidFill>
                <a:effectLst/>
                <a:latin typeface="+mn-lt"/>
                <a:ea typeface="+mn-ea"/>
                <a:cs typeface="+mn-cs"/>
                <a:hlinkClick r:id="rId3"/>
              </a:rPr>
              <a:t>Lutte contre la stigmatisation | CAMH</a:t>
            </a:r>
            <a:r>
              <a:rPr lang="fr-FR" sz="1200" b="0" i="0" kern="1200" noProof="0">
                <a:solidFill>
                  <a:schemeClr val="tx1"/>
                </a:solidFill>
                <a:effectLst/>
                <a:latin typeface="+mn-lt"/>
                <a:ea typeface="+mn-ea"/>
                <a:cs typeface="+mn-cs"/>
              </a:rPr>
              <a:t> </a:t>
            </a:r>
            <a:r>
              <a:rPr lang="fr-FR" noProof="0"/>
              <a:t>(https://www.camh.ca/fr/agent-du-changement/lutte-contre-la-stigmatisation)</a:t>
            </a:r>
            <a:endParaRPr lang="fr-FR" sz="1200" b="0" i="0" kern="1200" noProof="0">
              <a:solidFill>
                <a:schemeClr val="tx1"/>
              </a:solidFill>
              <a:effectLst/>
              <a:latin typeface="+mn-lt"/>
              <a:ea typeface="Calibri"/>
              <a:cs typeface="Calibri"/>
            </a:endParaRPr>
          </a:p>
          <a:p>
            <a:endParaRPr lang="fr-FR" noProof="0">
              <a:ea typeface="Calibri"/>
              <a:cs typeface="Calibri"/>
            </a:endParaRPr>
          </a:p>
        </p:txBody>
      </p:sp>
      <p:sp>
        <p:nvSpPr>
          <p:cNvPr id="4" name="Slide Number Placeholder 3">
            <a:extLst>
              <a:ext uri="{FF2B5EF4-FFF2-40B4-BE49-F238E27FC236}">
                <a16:creationId xmlns:a16="http://schemas.microsoft.com/office/drawing/2014/main" id="{5F7D2DF1-318A-22A8-EF34-10901B1EA484}"/>
              </a:ext>
            </a:extLst>
          </p:cNvPr>
          <p:cNvSpPr>
            <a:spLocks noGrp="1"/>
          </p:cNvSpPr>
          <p:nvPr>
            <p:ph type="sldNum" sz="quarter" idx="5"/>
          </p:nvPr>
        </p:nvSpPr>
        <p:spPr/>
        <p:txBody>
          <a:bodyPr/>
          <a:lstStyle/>
          <a:p>
            <a:fld id="{AD78E4D5-44FA-44FF-8654-171825121FB1}" type="slidenum">
              <a:rPr lang="en-US"/>
              <a:t>26</a:t>
            </a:fld>
            <a:endParaRPr lang="en-US"/>
          </a:p>
        </p:txBody>
      </p:sp>
    </p:spTree>
    <p:extLst>
      <p:ext uri="{BB962C8B-B14F-4D97-AF65-F5344CB8AC3E}">
        <p14:creationId xmlns:p14="http://schemas.microsoft.com/office/powerpoint/2010/main" val="11305221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0919F-0241-98B4-7ACF-6F88C2ADB0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518108-DC5D-ACD5-5A7C-5C3BF9790D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B3F744-3109-76E1-B82A-62F06C677933}"/>
              </a:ext>
            </a:extLst>
          </p:cNvPr>
          <p:cNvSpPr>
            <a:spLocks noGrp="1"/>
          </p:cNvSpPr>
          <p:nvPr>
            <p:ph type="body" idx="1"/>
          </p:nvPr>
        </p:nvSpPr>
        <p:spPr/>
        <p:txBody>
          <a:bodyPr/>
          <a:lstStyle/>
          <a:p>
            <a:pPr rtl="0" fontAlgn="base"/>
            <a:r>
              <a:rPr lang="fr-FR" sz="1200" b="0" i="0" kern="1200" noProof="0">
                <a:solidFill>
                  <a:schemeClr val="tx1"/>
                </a:solidFill>
                <a:effectLst/>
                <a:latin typeface="+mn-lt"/>
                <a:ea typeface="+mn-ea"/>
                <a:cs typeface="+mn-cs"/>
              </a:rPr>
              <a:t>Informez les autres. Transmettez de l’information fiable, remettez en question les mythes et les stéréotypes, et corrigez les malentendus ou les suppositions.  </a:t>
            </a:r>
            <a:endParaRPr lang="fr-FR" noProof="0">
              <a:ea typeface="+mn-ea"/>
              <a:cs typeface="+mn-cs"/>
            </a:endParaRPr>
          </a:p>
          <a:p>
            <a:pPr rtl="0" fontAlgn="base"/>
            <a:endParaRPr lang="fr-FR" sz="1200" b="0" i="0" kern="1200" noProof="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noProof="0"/>
              <a:t>Source</a:t>
            </a:r>
            <a:r>
              <a:rPr lang="fr-FR" sz="1200" b="0" i="0" kern="1200" noProof="0">
                <a:solidFill>
                  <a:schemeClr val="tx1"/>
                </a:solidFill>
                <a:effectLst/>
                <a:latin typeface="+mn-lt"/>
                <a:ea typeface="+mn-ea"/>
                <a:cs typeface="+mn-cs"/>
              </a:rPr>
              <a:t> : </a:t>
            </a:r>
            <a:r>
              <a:rPr lang="fr-FR" sz="1200" b="0" i="0" u="sng" strike="noStrike" kern="1200" noProof="0">
                <a:solidFill>
                  <a:schemeClr val="tx1"/>
                </a:solidFill>
                <a:effectLst/>
                <a:latin typeface="+mn-lt"/>
                <a:ea typeface="+mn-ea"/>
                <a:cs typeface="+mn-cs"/>
                <a:hlinkClick r:id="rId3"/>
              </a:rPr>
              <a:t>Lutte contre la stigmatisation | CAMH</a:t>
            </a:r>
            <a:r>
              <a:rPr lang="fr-FR" sz="1200" b="0" i="0" kern="1200" noProof="0">
                <a:solidFill>
                  <a:schemeClr val="tx1"/>
                </a:solidFill>
                <a:effectLst/>
                <a:latin typeface="+mn-lt"/>
                <a:ea typeface="+mn-ea"/>
                <a:cs typeface="+mn-cs"/>
              </a:rPr>
              <a:t> </a:t>
            </a:r>
            <a:r>
              <a:rPr lang="fr-FR" noProof="0"/>
              <a:t>(https://www.camh.ca/fr/agent-du-changement/lutte-contre-la-stigmatisation)</a:t>
            </a:r>
            <a:endParaRPr lang="fr-FR" sz="1200" b="0" i="0" kern="1200" noProof="0">
              <a:solidFill>
                <a:schemeClr val="tx1"/>
              </a:solidFill>
              <a:effectLst/>
              <a:latin typeface="+mn-lt"/>
              <a:ea typeface="Calibri"/>
              <a:cs typeface="Calibri"/>
            </a:endParaRPr>
          </a:p>
          <a:p>
            <a:pPr rtl="0" fontAlgn="base"/>
            <a:endParaRPr lang="fr-FR" sz="1200" b="0" i="0" kern="1200" noProof="0">
              <a:solidFill>
                <a:schemeClr val="tx1"/>
              </a:solidFill>
              <a:effectLst/>
              <a:latin typeface="+mn-lt"/>
              <a:ea typeface="Calibri"/>
              <a:cs typeface="Calibri"/>
            </a:endParaRPr>
          </a:p>
        </p:txBody>
      </p:sp>
      <p:sp>
        <p:nvSpPr>
          <p:cNvPr id="4" name="Slide Number Placeholder 3">
            <a:extLst>
              <a:ext uri="{FF2B5EF4-FFF2-40B4-BE49-F238E27FC236}">
                <a16:creationId xmlns:a16="http://schemas.microsoft.com/office/drawing/2014/main" id="{BF8E2E98-C815-B0D8-0C66-36895DA70DD9}"/>
              </a:ext>
            </a:extLst>
          </p:cNvPr>
          <p:cNvSpPr>
            <a:spLocks noGrp="1"/>
          </p:cNvSpPr>
          <p:nvPr>
            <p:ph type="sldNum" sz="quarter" idx="5"/>
          </p:nvPr>
        </p:nvSpPr>
        <p:spPr/>
        <p:txBody>
          <a:bodyPr/>
          <a:lstStyle/>
          <a:p>
            <a:fld id="{AD78E4D5-44FA-44FF-8654-171825121FB1}" type="slidenum">
              <a:rPr lang="en-US"/>
              <a:t>27</a:t>
            </a:fld>
            <a:endParaRPr lang="en-US"/>
          </a:p>
        </p:txBody>
      </p:sp>
    </p:spTree>
    <p:extLst>
      <p:ext uri="{BB962C8B-B14F-4D97-AF65-F5344CB8AC3E}">
        <p14:creationId xmlns:p14="http://schemas.microsoft.com/office/powerpoint/2010/main" val="539664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82ECD-97C2-274F-0BE2-F8D1C3EC4C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4A74F-95AB-C74E-A372-7B3BDD7399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56EE2D-311B-EDC7-410A-0EC710EC5B79}"/>
              </a:ext>
            </a:extLst>
          </p:cNvPr>
          <p:cNvSpPr>
            <a:spLocks noGrp="1"/>
          </p:cNvSpPr>
          <p:nvPr>
            <p:ph type="body" idx="1"/>
          </p:nvPr>
        </p:nvSpPr>
        <p:spPr/>
        <p:txBody>
          <a:bodyPr/>
          <a:lstStyle/>
          <a:p>
            <a:pPr fontAlgn="base"/>
            <a:r>
              <a:rPr lang="fr-FR" sz="1200" b="0" i="0" kern="1200" noProof="0">
                <a:solidFill>
                  <a:schemeClr val="tx1"/>
                </a:solidFill>
                <a:effectLst/>
                <a:latin typeface="+mn-lt"/>
                <a:ea typeface="+mn-ea"/>
                <a:cs typeface="+mn-cs"/>
              </a:rPr>
              <a:t>Créez des </a:t>
            </a:r>
            <a:r>
              <a:rPr lang="fr-FR" noProof="0"/>
              <a:t>environnements</a:t>
            </a:r>
            <a:r>
              <a:rPr lang="fr-FR" sz="1200" b="0" i="0" kern="1200" noProof="0">
                <a:solidFill>
                  <a:schemeClr val="tx1"/>
                </a:solidFill>
                <a:effectLst/>
                <a:latin typeface="+mn-lt"/>
                <a:ea typeface="+mn-ea"/>
                <a:cs typeface="+mn-cs"/>
              </a:rPr>
              <a:t> où </a:t>
            </a:r>
            <a:r>
              <a:rPr lang="fr-FR" noProof="0"/>
              <a:t>la santé mentale peut être discutée ouvertement</a:t>
            </a:r>
            <a:r>
              <a:rPr lang="fr-FR" sz="1200" b="0" i="0" kern="1200" noProof="0">
                <a:solidFill>
                  <a:schemeClr val="tx1"/>
                </a:solidFill>
                <a:effectLst/>
                <a:latin typeface="+mn-lt"/>
                <a:ea typeface="+mn-ea"/>
                <a:cs typeface="+mn-cs"/>
              </a:rPr>
              <a:t>. En créant des espaces sécuritaires pour parler de santé mentale et de maladie mentale et en encourageant la recherche d’aide, nous favorisons aussi la compréhension, la compassion et l’espoir. </a:t>
            </a:r>
            <a:endParaRPr lang="fr-FR" noProof="0">
              <a:ea typeface="+mn-ea"/>
              <a:cs typeface="+mn-cs"/>
            </a:endParaRPr>
          </a:p>
          <a:p>
            <a:pPr rtl="0" fontAlgn="base"/>
            <a:endParaRPr lang="fr-FR" sz="1200" b="0" i="0" kern="1200" noProof="0">
              <a:solidFill>
                <a:schemeClr val="tx1"/>
              </a:solidFill>
              <a:effectLst/>
              <a:latin typeface="+mn-lt"/>
              <a:ea typeface="+mn-ea"/>
              <a:cs typeface="+mn-cs"/>
            </a:endParaRPr>
          </a:p>
          <a:p>
            <a:r>
              <a:rPr lang="fr-FR" noProof="0">
                <a:ea typeface="Calibri" panose="020F0502020204030204"/>
                <a:cs typeface="Calibri" panose="020F0502020204030204"/>
              </a:rPr>
              <a:t>Invitez les participants à proposer des idées sur la façon de créer des espaces confortables pour parler de santé mentale. De quoi les élèves pourraient-ils avoir besoin? De quoi pourrions-nous avoir besoin en tant qu’adultes?</a:t>
            </a:r>
            <a:endParaRPr lang="fr-FR" noProof="0"/>
          </a:p>
          <a:p>
            <a:endParaRPr lang="fr-FR" noProof="0"/>
          </a:p>
          <a:p>
            <a:pPr rtl="0" fontAlgn="base"/>
            <a:r>
              <a:rPr lang="fr-FR" noProof="0"/>
              <a:t>Source</a:t>
            </a:r>
            <a:r>
              <a:rPr lang="fr-FR" sz="1200" b="0" i="0" kern="1200" noProof="0">
                <a:solidFill>
                  <a:schemeClr val="tx1"/>
                </a:solidFill>
                <a:effectLst/>
                <a:latin typeface="+mn-lt"/>
                <a:ea typeface="+mn-ea"/>
                <a:cs typeface="+mn-cs"/>
              </a:rPr>
              <a:t> : </a:t>
            </a:r>
            <a:r>
              <a:rPr lang="fr-FR" sz="1200" b="0" i="0" u="sng" strike="noStrike" kern="1200" noProof="0">
                <a:solidFill>
                  <a:schemeClr val="tx1"/>
                </a:solidFill>
                <a:effectLst/>
                <a:latin typeface="+mn-lt"/>
                <a:ea typeface="+mn-ea"/>
                <a:cs typeface="+mn-cs"/>
                <a:hlinkClick r:id="rId3"/>
              </a:rPr>
              <a:t>Lutte contre la stigmatisation | CAMH</a:t>
            </a:r>
            <a:r>
              <a:rPr lang="fr-FR" sz="1200" b="0" i="0" kern="1200" noProof="0">
                <a:solidFill>
                  <a:schemeClr val="tx1"/>
                </a:solidFill>
                <a:effectLst/>
                <a:latin typeface="+mn-lt"/>
                <a:ea typeface="+mn-ea"/>
                <a:cs typeface="+mn-cs"/>
              </a:rPr>
              <a:t> </a:t>
            </a:r>
            <a:r>
              <a:rPr lang="fr-FR" noProof="0"/>
              <a:t>(https://www.camh.ca/fr/agent-du-changement/lutte-contre-la-stigmatisation)</a:t>
            </a:r>
            <a:endParaRPr lang="fr-FR" sz="1200" b="0" i="0" kern="1200" noProof="0">
              <a:solidFill>
                <a:schemeClr val="tx1"/>
              </a:solidFill>
              <a:effectLst/>
              <a:latin typeface="+mn-lt"/>
              <a:ea typeface="Calibri"/>
              <a:cs typeface="Calibri"/>
            </a:endParaRPr>
          </a:p>
          <a:p>
            <a:endParaRPr lang="fr-FR" noProof="0">
              <a:ea typeface="Calibri"/>
              <a:cs typeface="Calibri"/>
            </a:endParaRPr>
          </a:p>
        </p:txBody>
      </p:sp>
      <p:sp>
        <p:nvSpPr>
          <p:cNvPr id="4" name="Slide Number Placeholder 3">
            <a:extLst>
              <a:ext uri="{FF2B5EF4-FFF2-40B4-BE49-F238E27FC236}">
                <a16:creationId xmlns:a16="http://schemas.microsoft.com/office/drawing/2014/main" id="{74C20A89-F7CC-2BF3-D079-8B9E52C1B5B2}"/>
              </a:ext>
            </a:extLst>
          </p:cNvPr>
          <p:cNvSpPr>
            <a:spLocks noGrp="1"/>
          </p:cNvSpPr>
          <p:nvPr>
            <p:ph type="sldNum" sz="quarter" idx="5"/>
          </p:nvPr>
        </p:nvSpPr>
        <p:spPr/>
        <p:txBody>
          <a:bodyPr/>
          <a:lstStyle/>
          <a:p>
            <a:fld id="{AD78E4D5-44FA-44FF-8654-171825121FB1}" type="slidenum">
              <a:rPr lang="en-US"/>
              <a:t>28</a:t>
            </a:fld>
            <a:endParaRPr lang="en-US"/>
          </a:p>
        </p:txBody>
      </p:sp>
    </p:spTree>
    <p:extLst>
      <p:ext uri="{BB962C8B-B14F-4D97-AF65-F5344CB8AC3E}">
        <p14:creationId xmlns:p14="http://schemas.microsoft.com/office/powerpoint/2010/main" val="11633305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8E6A7-3486-AFC6-B597-85888E42A6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77B21-37B8-2E39-2412-DECA80B39F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E0CBF8-1D6D-DDAD-291F-4C9ED83D83B4}"/>
              </a:ext>
            </a:extLst>
          </p:cNvPr>
          <p:cNvSpPr>
            <a:spLocks noGrp="1"/>
          </p:cNvSpPr>
          <p:nvPr>
            <p:ph type="body" idx="1"/>
          </p:nvPr>
        </p:nvSpPr>
        <p:spPr/>
        <p:txBody>
          <a:bodyPr/>
          <a:lstStyle/>
          <a:p>
            <a:pPr fontAlgn="base"/>
            <a:r>
              <a:rPr lang="fr-FR" sz="1200" b="0" i="0" kern="1200" noProof="0">
                <a:solidFill>
                  <a:schemeClr val="tx1"/>
                </a:solidFill>
                <a:effectLst/>
                <a:latin typeface="+mn-lt"/>
                <a:ea typeface="+mn-ea"/>
                <a:cs typeface="+mn-cs"/>
              </a:rPr>
              <a:t>Choisissez vos mots avec soin. </a:t>
            </a:r>
            <a:r>
              <a:rPr lang="fr-FR" b="0" i="0" kern="1200" noProof="0">
                <a:solidFill>
                  <a:schemeClr val="tx1"/>
                </a:solidFill>
                <a:effectLst/>
                <a:highlight>
                  <a:srgbClr val="FFFFFF"/>
                </a:highlight>
              </a:rPr>
              <a:t>Notre</a:t>
            </a:r>
            <a:r>
              <a:rPr lang="fr-FR" noProof="0">
                <a:highlight>
                  <a:srgbClr val="FFFFFF"/>
                </a:highlight>
              </a:rPr>
              <a:t> langage </a:t>
            </a:r>
            <a:r>
              <a:rPr lang="fr-FR" b="0" i="0" kern="1200" noProof="0">
                <a:solidFill>
                  <a:schemeClr val="tx1"/>
                </a:solidFill>
                <a:effectLst/>
                <a:highlight>
                  <a:srgbClr val="FFFFFF"/>
                </a:highlight>
              </a:rPr>
              <a:t>peut contribuer à la stigmatisation et</a:t>
            </a:r>
            <a:r>
              <a:rPr lang="fr-FR" noProof="0">
                <a:highlight>
                  <a:srgbClr val="FFFFFF"/>
                </a:highlight>
              </a:rPr>
              <a:t> </a:t>
            </a:r>
            <a:r>
              <a:rPr lang="fr-FR" b="0" i="0" kern="1200" noProof="0">
                <a:solidFill>
                  <a:schemeClr val="tx1"/>
                </a:solidFill>
                <a:effectLst/>
                <a:highlight>
                  <a:srgbClr val="FFFFFF"/>
                </a:highlight>
              </a:rPr>
              <a:t>causer du tort, ou il peut</a:t>
            </a:r>
            <a:r>
              <a:rPr lang="fr-FR" noProof="0">
                <a:highlight>
                  <a:srgbClr val="FFFFFF"/>
                </a:highlight>
              </a:rPr>
              <a:t> </a:t>
            </a:r>
            <a:r>
              <a:rPr lang="fr-FR" b="0" i="0" kern="1200" noProof="0">
                <a:solidFill>
                  <a:schemeClr val="tx1"/>
                </a:solidFill>
                <a:effectLst/>
                <a:highlight>
                  <a:srgbClr val="FFFFFF"/>
                </a:highlight>
              </a:rPr>
              <a:t>donner du pouvoir aux autres, créer</a:t>
            </a:r>
            <a:r>
              <a:rPr lang="fr-FR" noProof="0">
                <a:highlight>
                  <a:srgbClr val="FFFFFF"/>
                </a:highlight>
              </a:rPr>
              <a:t> de l’espace pour partager des </a:t>
            </a:r>
            <a:r>
              <a:rPr lang="fr-FR" b="0" i="0" kern="1200" noProof="0">
                <a:solidFill>
                  <a:schemeClr val="tx1"/>
                </a:solidFill>
                <a:effectLst/>
                <a:highlight>
                  <a:srgbClr val="FFFFFF"/>
                </a:highlight>
              </a:rPr>
              <a:t>expériences et</a:t>
            </a:r>
            <a:r>
              <a:rPr lang="fr-FR" noProof="0">
                <a:highlight>
                  <a:srgbClr val="FFFFFF"/>
                </a:highlight>
              </a:rPr>
              <a:t> encourager la recherche d’aide</a:t>
            </a:r>
            <a:r>
              <a:rPr lang="fr-FR" b="0" i="0" kern="1200" noProof="0">
                <a:solidFill>
                  <a:schemeClr val="tx1"/>
                </a:solidFill>
                <a:effectLst/>
                <a:highlight>
                  <a:srgbClr val="FFFFFF"/>
                </a:highlight>
              </a:rPr>
              <a:t>. </a:t>
            </a:r>
            <a:endParaRPr lang="fr-FR" noProof="0">
              <a:highlight>
                <a:srgbClr val="FFFFFF"/>
              </a:highlight>
            </a:endParaRPr>
          </a:p>
          <a:p>
            <a:endParaRPr lang="fr-FR" noProof="0"/>
          </a:p>
          <a:p>
            <a:r>
              <a:rPr lang="fr-FR" noProof="0"/>
              <a:t>Réfléchissez : à votre avis, pourquoi y a-t-il encore des problèmes liés au langage utilisé autour de la santé mentale et de la maladie mentale (par exemple, des diagnostics de maladie mentale employés comme adjectifs)? Qu’est-ce qui pourrait aider à mieux comprendre les répercussions néfastes que cela peut avoir?</a:t>
            </a:r>
            <a:endParaRPr lang="fr-FR" noProof="0">
              <a:ea typeface="Calibri"/>
              <a:cs typeface="Calibri"/>
            </a:endParaRPr>
          </a:p>
          <a:p>
            <a:pPr rtl="0" fontAlgn="base"/>
            <a:endParaRPr lang="fr-FR" sz="1200" b="0" i="0" kern="1200" noProof="0">
              <a:solidFill>
                <a:schemeClr val="tx1"/>
              </a:solidFill>
              <a:effectLst/>
              <a:latin typeface="+mn-lt"/>
              <a:ea typeface="+mn-ea"/>
              <a:cs typeface="+mn-cs"/>
            </a:endParaRPr>
          </a:p>
          <a:p>
            <a:pPr rtl="0" fontAlgn="base"/>
            <a:r>
              <a:rPr lang="fr-FR" noProof="0"/>
              <a:t>Sources</a:t>
            </a:r>
            <a:r>
              <a:rPr lang="fr-FR" sz="1200" b="0" i="0" kern="1200" noProof="0">
                <a:solidFill>
                  <a:schemeClr val="tx1"/>
                </a:solidFill>
                <a:effectLst/>
                <a:latin typeface="+mn-lt"/>
                <a:ea typeface="+mn-ea"/>
                <a:cs typeface="+mn-cs"/>
              </a:rPr>
              <a:t> : </a:t>
            </a:r>
            <a:r>
              <a:rPr lang="fr-FR" sz="1200" b="0" i="0" u="sng" strike="noStrike" kern="1200" noProof="0">
                <a:solidFill>
                  <a:schemeClr val="tx1"/>
                </a:solidFill>
                <a:effectLst/>
                <a:latin typeface="+mn-lt"/>
                <a:ea typeface="+mn-ea"/>
                <a:cs typeface="+mn-cs"/>
                <a:hlinkClick r:id="rId3"/>
              </a:rPr>
              <a:t>Lutte contre la stigmatisation | CAMH</a:t>
            </a:r>
            <a:r>
              <a:rPr lang="fr-FR" sz="1200" b="0" i="0" kern="1200" noProof="0">
                <a:solidFill>
                  <a:schemeClr val="tx1"/>
                </a:solidFill>
                <a:effectLst/>
                <a:latin typeface="+mn-lt"/>
                <a:ea typeface="+mn-ea"/>
                <a:cs typeface="+mn-cs"/>
              </a:rPr>
              <a:t> </a:t>
            </a:r>
            <a:r>
              <a:rPr lang="fr-FR" noProof="0"/>
              <a:t>(https://www.camh.ca/fr/agent-du-changement/lutte-contre-la-stigmatisation)</a:t>
            </a:r>
            <a:endParaRPr lang="fr-FR" sz="1200" b="0" i="0" kern="1200" noProof="0">
              <a:solidFill>
                <a:schemeClr val="tx1"/>
              </a:solidFill>
              <a:effectLst/>
              <a:latin typeface="+mn-lt"/>
              <a:ea typeface="Calibri"/>
              <a:cs typeface="Calibri"/>
            </a:endParaRPr>
          </a:p>
          <a:p>
            <a:endParaRPr lang="fr-FR" noProof="0">
              <a:ea typeface="Calibri"/>
              <a:cs typeface="Calibri"/>
            </a:endParaRPr>
          </a:p>
        </p:txBody>
      </p:sp>
      <p:sp>
        <p:nvSpPr>
          <p:cNvPr id="4" name="Slide Number Placeholder 3">
            <a:extLst>
              <a:ext uri="{FF2B5EF4-FFF2-40B4-BE49-F238E27FC236}">
                <a16:creationId xmlns:a16="http://schemas.microsoft.com/office/drawing/2014/main" id="{8043BB0A-9A90-AA5B-8DFA-84D01725C6C7}"/>
              </a:ext>
            </a:extLst>
          </p:cNvPr>
          <p:cNvSpPr>
            <a:spLocks noGrp="1"/>
          </p:cNvSpPr>
          <p:nvPr>
            <p:ph type="sldNum" sz="quarter" idx="5"/>
          </p:nvPr>
        </p:nvSpPr>
        <p:spPr/>
        <p:txBody>
          <a:bodyPr/>
          <a:lstStyle/>
          <a:p>
            <a:fld id="{AD78E4D5-44FA-44FF-8654-171825121FB1}" type="slidenum">
              <a:rPr lang="en-US"/>
              <a:t>29</a:t>
            </a:fld>
            <a:endParaRPr lang="en-US"/>
          </a:p>
        </p:txBody>
      </p:sp>
    </p:spTree>
    <p:extLst>
      <p:ext uri="{BB962C8B-B14F-4D97-AF65-F5344CB8AC3E}">
        <p14:creationId xmlns:p14="http://schemas.microsoft.com/office/powerpoint/2010/main" val="37117214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83A39-48AF-2052-DF9A-1708327F4A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E3C34E-33F7-F8EC-BA42-E5C92B23F0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0411BF-B99A-688C-2CA9-733D34A477B6}"/>
              </a:ext>
            </a:extLst>
          </p:cNvPr>
          <p:cNvSpPr>
            <a:spLocks noGrp="1"/>
          </p:cNvSpPr>
          <p:nvPr>
            <p:ph type="body" idx="1"/>
          </p:nvPr>
        </p:nvSpPr>
        <p:spPr/>
        <p:txBody>
          <a:bodyPr/>
          <a:lstStyle/>
          <a:p>
            <a:r>
              <a:rPr lang="fr-FR" noProof="0">
                <a:highlight>
                  <a:srgbClr val="FFFFFF"/>
                </a:highlight>
              </a:rPr>
              <a:t>Mettez au centre les préférences </a:t>
            </a:r>
            <a:r>
              <a:rPr lang="fr-FR" b="0" i="0" kern="1200" noProof="0">
                <a:effectLst/>
                <a:highlight>
                  <a:srgbClr val="FFFFFF"/>
                </a:highlight>
              </a:rPr>
              <a:t>et</a:t>
            </a:r>
            <a:r>
              <a:rPr lang="fr-FR" noProof="0">
                <a:highlight>
                  <a:srgbClr val="FFFFFF"/>
                </a:highlight>
              </a:rPr>
              <a:t> les besoins des personnes vivant un problème de santé mentale. Restez ouvert et curieux à l’égard des points de vue des élèves et des parents ou aidants naturels. Évitez de faire des suppositions sur ce qui pourrait les aider.</a:t>
            </a:r>
            <a:r>
              <a:rPr lang="fr-FR" b="0" i="0" kern="1200" noProof="0">
                <a:effectLst/>
                <a:highlight>
                  <a:srgbClr val="FFFFFF"/>
                </a:highlight>
              </a:rPr>
              <a:t> </a:t>
            </a:r>
            <a:endParaRPr lang="fr-FR" b="0" i="0" kern="1200" noProof="0">
              <a:effectLst/>
              <a:highlight>
                <a:srgbClr val="C6C6C6"/>
              </a:highlight>
            </a:endParaRPr>
          </a:p>
          <a:p>
            <a:endParaRPr lang="fr-FR" noProof="0">
              <a:highlight>
                <a:srgbClr val="FFFFFF"/>
              </a:highlight>
              <a:ea typeface="Calibri"/>
              <a:cs typeface="Calibri"/>
            </a:endParaRPr>
          </a:p>
          <a:p>
            <a:r>
              <a:rPr lang="fr-FR" noProof="0">
                <a:solidFill>
                  <a:srgbClr val="333333"/>
                </a:solidFill>
                <a:highlight>
                  <a:srgbClr val="FFFFFF"/>
                </a:highlight>
              </a:rPr>
              <a:t>On présume parfois savoir ce dont un élève a besoin. Par exemple, on encourage souvent les élèves à tenir un journal ou à utiliser d’autres stratégies fréquemment promues, comme la respiration profonde. Cependant, ces stratégies ne conviennent pas nécessairement à tous les élèves. Chaque élève est unique, et différentes stratégies leur conviendront différemment. La meilleure façon de savoir ce qu’un élève et son parent ou aidant naturel pourraient trouver aidant est de leur demander, plutôt que de présumer que toutes les personnes vivant une maladie mentale sont pareilles. </a:t>
            </a:r>
            <a:endParaRPr lang="fr-FR" noProof="0">
              <a:solidFill>
                <a:srgbClr val="333333"/>
              </a:solidFill>
              <a:highlight>
                <a:srgbClr val="FFFFFF"/>
              </a:highlight>
              <a:ea typeface="Calibri"/>
              <a:cs typeface="Calibri"/>
            </a:endParaRPr>
          </a:p>
          <a:p>
            <a:endParaRPr lang="fr-FR" noProof="0">
              <a:solidFill>
                <a:srgbClr val="333333"/>
              </a:solidFill>
              <a:highlight>
                <a:srgbClr val="FFFFFF"/>
              </a:highlight>
              <a:ea typeface="Calibri"/>
              <a:cs typeface="Calibri"/>
            </a:endParaRPr>
          </a:p>
          <a:p>
            <a:r>
              <a:rPr lang="fr-FR" noProof="0">
                <a:solidFill>
                  <a:srgbClr val="333333"/>
                </a:solidFill>
                <a:highlight>
                  <a:srgbClr val="FFFFFF"/>
                </a:highlight>
                <a:ea typeface="Calibri"/>
                <a:cs typeface="Calibri"/>
              </a:rPr>
              <a:t>Idée d’activité : invitez les participants à réfléchir à certaines stratégies populaires qu’ils pourraient rencontrer (par exemple, sur les médias sociaux). Trouvent-ils ces stratégies personnellement utiles pour soutenir leur bien-être? En préfèrent-ils certaines à d’autres? Il en sera de même pour les élèves. </a:t>
            </a:r>
          </a:p>
        </p:txBody>
      </p:sp>
      <p:sp>
        <p:nvSpPr>
          <p:cNvPr id="4" name="Slide Number Placeholder 3">
            <a:extLst>
              <a:ext uri="{FF2B5EF4-FFF2-40B4-BE49-F238E27FC236}">
                <a16:creationId xmlns:a16="http://schemas.microsoft.com/office/drawing/2014/main" id="{318232F0-0B5E-DB12-0E7A-9BA04535AA93}"/>
              </a:ext>
            </a:extLst>
          </p:cNvPr>
          <p:cNvSpPr>
            <a:spLocks noGrp="1"/>
          </p:cNvSpPr>
          <p:nvPr>
            <p:ph type="sldNum" sz="quarter" idx="5"/>
          </p:nvPr>
        </p:nvSpPr>
        <p:spPr/>
        <p:txBody>
          <a:bodyPr/>
          <a:lstStyle/>
          <a:p>
            <a:fld id="{AD78E4D5-44FA-44FF-8654-171825121FB1}" type="slidenum">
              <a:rPr lang="en-US"/>
              <a:t>30</a:t>
            </a:fld>
            <a:endParaRPr lang="en-US"/>
          </a:p>
        </p:txBody>
      </p:sp>
    </p:spTree>
    <p:extLst>
      <p:ext uri="{BB962C8B-B14F-4D97-AF65-F5344CB8AC3E}">
        <p14:creationId xmlns:p14="http://schemas.microsoft.com/office/powerpoint/2010/main" val="22719511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FE24C-411A-9B6A-12F9-39ABFD44C9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77E0BE-3345-7370-8F7C-CAD5BCFA44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B108BA-8FDC-5985-8870-9CB49EDBDACA}"/>
              </a:ext>
            </a:extLst>
          </p:cNvPr>
          <p:cNvSpPr>
            <a:spLocks noGrp="1"/>
          </p:cNvSpPr>
          <p:nvPr>
            <p:ph type="body" idx="1"/>
          </p:nvPr>
        </p:nvSpPr>
        <p:spPr/>
        <p:txBody>
          <a:bodyPr/>
          <a:lstStyle/>
          <a:p>
            <a:pPr rtl="0" fontAlgn="base"/>
            <a:r>
              <a:rPr lang="fr-FR" sz="1200" b="0" i="0" kern="1200" noProof="0">
                <a:solidFill>
                  <a:schemeClr val="tx1"/>
                </a:solidFill>
                <a:effectLst/>
                <a:highlight>
                  <a:srgbClr val="FFFFFF"/>
                </a:highlight>
                <a:latin typeface="+mn-lt"/>
                <a:ea typeface="+mn-ea"/>
                <a:cs typeface="+mn-cs"/>
              </a:rPr>
              <a:t>Ne définissez personne par la maladie mentale qu’il vit peut-être. Traitez chaque personne avec dignité et respect, offrez du soutien et des encouragements, et transmettez un sentiment d’espoir. </a:t>
            </a:r>
            <a:endParaRPr lang="fr-FR" noProof="0">
              <a:highlight>
                <a:srgbClr val="FFFFFF"/>
              </a:highlight>
              <a:ea typeface="+mn-ea"/>
              <a:cs typeface="+mn-cs"/>
            </a:endParaRPr>
          </a:p>
          <a:p>
            <a:pPr rtl="0" fontAlgn="base"/>
            <a:r>
              <a:rPr lang="fr-FR" sz="1200" b="0" i="0" kern="1200" noProof="0">
                <a:solidFill>
                  <a:schemeClr val="tx1"/>
                </a:solidFill>
                <a:effectLst/>
                <a:highlight>
                  <a:srgbClr val="FFFFFF"/>
                </a:highlight>
                <a:latin typeface="+mn-lt"/>
                <a:ea typeface="+mn-ea"/>
                <a:cs typeface="+mn-cs"/>
              </a:rPr>
              <a:t> </a:t>
            </a:r>
            <a:endParaRPr lang="fr-FR" sz="1200" b="0" i="0" kern="1200" noProof="0">
              <a:solidFill>
                <a:schemeClr val="tx1"/>
              </a:solidFill>
              <a:effectLst/>
              <a:highlight>
                <a:srgbClr val="FFFFFF"/>
              </a:highlight>
              <a:latin typeface="+mn-lt"/>
              <a:ea typeface="Calibri"/>
              <a:cs typeface="Calibri"/>
            </a:endParaRPr>
          </a:p>
          <a:p>
            <a:r>
              <a:rPr lang="fr-FR" noProof="0">
                <a:highlight>
                  <a:srgbClr val="FFFFFF"/>
                </a:highlight>
                <a:ea typeface="Calibri"/>
                <a:cs typeface="Calibri"/>
              </a:rPr>
              <a:t>Script pour l’animateur ou l’animatrice : </a:t>
            </a:r>
            <a:r>
              <a:rPr lang="fr-FR" noProof="0">
                <a:highlight>
                  <a:srgbClr val="FFFFFF"/>
                </a:highlight>
              </a:rPr>
              <a:t>La maladie mentale est un problème de santé, pas un choix personnel ni un défaut de caractère.</a:t>
            </a:r>
          </a:p>
          <a:p>
            <a:endParaRPr lang="fr-FR" noProof="0">
              <a:highlight>
                <a:srgbClr val="FFFFFF"/>
              </a:highlight>
            </a:endParaRPr>
          </a:p>
          <a:p>
            <a:pPr rtl="0" fontAlgn="base"/>
            <a:r>
              <a:rPr lang="fr-FR" noProof="0">
                <a:highlight>
                  <a:srgbClr val="FFFFFF"/>
                </a:highlight>
              </a:rPr>
              <a:t>Source</a:t>
            </a:r>
            <a:r>
              <a:rPr lang="fr-FR" sz="1200" b="0" i="0" kern="1200" noProof="0">
                <a:solidFill>
                  <a:schemeClr val="tx1"/>
                </a:solidFill>
                <a:effectLst/>
                <a:highlight>
                  <a:srgbClr val="FFFFFF"/>
                </a:highlight>
                <a:latin typeface="+mn-lt"/>
                <a:ea typeface="+mn-ea"/>
                <a:cs typeface="+mn-cs"/>
              </a:rPr>
              <a:t> : </a:t>
            </a:r>
            <a:r>
              <a:rPr lang="fr-FR" sz="1200" b="0" i="0" u="sng" strike="noStrike" kern="1200" noProof="0">
                <a:solidFill>
                  <a:schemeClr val="tx1"/>
                </a:solidFill>
                <a:effectLst/>
                <a:highlight>
                  <a:srgbClr val="FFFFFF"/>
                </a:highlight>
                <a:latin typeface="+mn-lt"/>
                <a:ea typeface="+mn-ea"/>
                <a:cs typeface="+mn-cs"/>
                <a:hlinkClick r:id="rId3"/>
              </a:rPr>
              <a:t>Lutte contre la stigmatisation | CAMH</a:t>
            </a:r>
            <a:r>
              <a:rPr lang="fr-FR" sz="1200" b="0" i="0" kern="1200" noProof="0">
                <a:solidFill>
                  <a:schemeClr val="tx1"/>
                </a:solidFill>
                <a:effectLst/>
                <a:highlight>
                  <a:srgbClr val="FFFFFF"/>
                </a:highlight>
                <a:latin typeface="+mn-lt"/>
                <a:ea typeface="+mn-ea"/>
                <a:cs typeface="+mn-cs"/>
              </a:rPr>
              <a:t> </a:t>
            </a:r>
            <a:r>
              <a:rPr lang="fr-FR" noProof="0">
                <a:highlight>
                  <a:srgbClr val="FFFFFF"/>
                </a:highlight>
              </a:rPr>
              <a:t>(https://www.camh.ca/fr/agent-du-changement/lutte-contre-la-stigmatisation)</a:t>
            </a:r>
            <a:endParaRPr lang="fr-FR" sz="1200" b="0" i="0" kern="1200" noProof="0">
              <a:solidFill>
                <a:schemeClr val="tx1"/>
              </a:solidFill>
              <a:effectLst/>
              <a:highlight>
                <a:srgbClr val="FFFFFF"/>
              </a:highlight>
              <a:latin typeface="+mn-lt"/>
              <a:ea typeface="Calibri"/>
              <a:cs typeface="Calibri"/>
            </a:endParaRPr>
          </a:p>
          <a:p>
            <a:endParaRPr lang="fr-FR" noProof="0">
              <a:highlight>
                <a:srgbClr val="FFFFFF"/>
              </a:highlight>
              <a:ea typeface="Calibri"/>
              <a:cs typeface="Calibri"/>
            </a:endParaRPr>
          </a:p>
        </p:txBody>
      </p:sp>
      <p:sp>
        <p:nvSpPr>
          <p:cNvPr id="4" name="Slide Number Placeholder 3">
            <a:extLst>
              <a:ext uri="{FF2B5EF4-FFF2-40B4-BE49-F238E27FC236}">
                <a16:creationId xmlns:a16="http://schemas.microsoft.com/office/drawing/2014/main" id="{DD1ED59E-BAD2-927B-3C73-5A79AB2F3823}"/>
              </a:ext>
            </a:extLst>
          </p:cNvPr>
          <p:cNvSpPr>
            <a:spLocks noGrp="1"/>
          </p:cNvSpPr>
          <p:nvPr>
            <p:ph type="sldNum" sz="quarter" idx="5"/>
          </p:nvPr>
        </p:nvSpPr>
        <p:spPr/>
        <p:txBody>
          <a:bodyPr/>
          <a:lstStyle/>
          <a:p>
            <a:fld id="{AD78E4D5-44FA-44FF-8654-171825121FB1}" type="slidenum">
              <a:rPr lang="en-US"/>
              <a:t>31</a:t>
            </a:fld>
            <a:endParaRPr lang="en-US"/>
          </a:p>
        </p:txBody>
      </p:sp>
    </p:spTree>
    <p:extLst>
      <p:ext uri="{BB962C8B-B14F-4D97-AF65-F5344CB8AC3E}">
        <p14:creationId xmlns:p14="http://schemas.microsoft.com/office/powerpoint/2010/main" val="28454480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154B5-DB3D-CF1B-C39D-1E78E0ADB4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6B41DC-905F-94BE-1CB9-72A2B7FFF4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E6D2F5-86C9-B4AD-E488-3A0753EFE4F2}"/>
              </a:ext>
            </a:extLst>
          </p:cNvPr>
          <p:cNvSpPr>
            <a:spLocks noGrp="1"/>
          </p:cNvSpPr>
          <p:nvPr>
            <p:ph type="body" idx="1"/>
          </p:nvPr>
        </p:nvSpPr>
        <p:spPr/>
        <p:txBody>
          <a:bodyPr/>
          <a:lstStyle/>
          <a:p>
            <a:pPr rtl="0" fontAlgn="base"/>
            <a:r>
              <a:rPr lang="fr-FR" sz="1200" b="0" i="0" kern="1200" noProof="0">
                <a:solidFill>
                  <a:schemeClr val="tx1"/>
                </a:solidFill>
                <a:effectLst/>
                <a:latin typeface="+mn-lt"/>
                <a:ea typeface="+mn-ea"/>
                <a:cs typeface="+mn-cs"/>
              </a:rPr>
              <a:t>Utilisez les critères de l’Association canadienne pour la santé mentale pour reconnaître les attitudes et les actions qui favorisent la stigmatisation.</a:t>
            </a:r>
            <a:r>
              <a:rPr lang="fr-FR" sz="1200" b="0" i="1" kern="1200" noProof="0">
                <a:solidFill>
                  <a:schemeClr val="tx1"/>
                </a:solidFill>
                <a:effectLst/>
                <a:latin typeface="+mn-lt"/>
                <a:ea typeface="+mn-ea"/>
                <a:cs typeface="+mn-cs"/>
              </a:rPr>
              <a:t> (Critères « STOP » en anglais: </a:t>
            </a:r>
            <a:r>
              <a:rPr lang="fr-FR" sz="1200" b="1" i="1" kern="1200" noProof="0" err="1">
                <a:solidFill>
                  <a:schemeClr val="tx1"/>
                </a:solidFill>
                <a:effectLst/>
                <a:latin typeface="+mn-lt"/>
                <a:ea typeface="+mn-ea"/>
                <a:cs typeface="+mn-cs"/>
              </a:rPr>
              <a:t>S</a:t>
            </a:r>
            <a:r>
              <a:rPr lang="fr-FR" sz="1200" b="0" i="1" kern="1200" noProof="0" err="1">
                <a:solidFill>
                  <a:schemeClr val="tx1"/>
                </a:solidFill>
                <a:effectLst/>
                <a:latin typeface="+mn-lt"/>
                <a:ea typeface="+mn-ea"/>
                <a:cs typeface="+mn-cs"/>
              </a:rPr>
              <a:t>tereotypes</a:t>
            </a:r>
            <a:r>
              <a:rPr lang="fr-FR" sz="1200" b="0" i="1" kern="1200" noProof="0">
                <a:solidFill>
                  <a:schemeClr val="tx1"/>
                </a:solidFill>
                <a:effectLst/>
                <a:latin typeface="+mn-lt"/>
                <a:ea typeface="+mn-ea"/>
                <a:cs typeface="+mn-cs"/>
              </a:rPr>
              <a:t>, </a:t>
            </a:r>
            <a:r>
              <a:rPr lang="fr-FR" sz="1200" b="1" i="1" kern="1200" noProof="0" err="1">
                <a:solidFill>
                  <a:schemeClr val="tx1"/>
                </a:solidFill>
                <a:effectLst/>
                <a:latin typeface="+mn-lt"/>
                <a:ea typeface="+mn-ea"/>
                <a:cs typeface="+mn-cs"/>
              </a:rPr>
              <a:t>T</a:t>
            </a:r>
            <a:r>
              <a:rPr lang="fr-FR" sz="1200" b="0" i="1" kern="1200" noProof="0" err="1">
                <a:solidFill>
                  <a:schemeClr val="tx1"/>
                </a:solidFill>
                <a:effectLst/>
                <a:latin typeface="+mn-lt"/>
                <a:ea typeface="+mn-ea"/>
                <a:cs typeface="+mn-cs"/>
              </a:rPr>
              <a:t>rivializes</a:t>
            </a:r>
            <a:r>
              <a:rPr lang="fr-FR" sz="1200" b="0" i="1" kern="1200" noProof="0">
                <a:solidFill>
                  <a:schemeClr val="tx1"/>
                </a:solidFill>
                <a:effectLst/>
                <a:latin typeface="+mn-lt"/>
                <a:ea typeface="+mn-ea"/>
                <a:cs typeface="+mn-cs"/>
              </a:rPr>
              <a:t>, </a:t>
            </a:r>
            <a:r>
              <a:rPr lang="fr-FR" sz="1200" b="1" i="1" kern="1200" noProof="0" err="1">
                <a:solidFill>
                  <a:schemeClr val="tx1"/>
                </a:solidFill>
                <a:effectLst/>
                <a:latin typeface="+mn-lt"/>
                <a:ea typeface="+mn-ea"/>
                <a:cs typeface="+mn-cs"/>
              </a:rPr>
              <a:t>O</a:t>
            </a:r>
            <a:r>
              <a:rPr lang="fr-FR" sz="1200" b="0" i="1" kern="1200" noProof="0" err="1">
                <a:solidFill>
                  <a:schemeClr val="tx1"/>
                </a:solidFill>
                <a:effectLst/>
                <a:latin typeface="+mn-lt"/>
                <a:ea typeface="+mn-ea"/>
                <a:cs typeface="+mn-cs"/>
              </a:rPr>
              <a:t>ffends</a:t>
            </a:r>
            <a:r>
              <a:rPr lang="fr-FR" sz="1200" b="0" i="1" kern="1200" noProof="0">
                <a:solidFill>
                  <a:schemeClr val="tx1"/>
                </a:solidFill>
                <a:effectLst/>
                <a:latin typeface="+mn-lt"/>
                <a:ea typeface="+mn-ea"/>
                <a:cs typeface="+mn-cs"/>
              </a:rPr>
              <a:t>, </a:t>
            </a:r>
            <a:r>
              <a:rPr lang="fr-FR" sz="1200" b="1" i="1" kern="1200" noProof="0" err="1">
                <a:solidFill>
                  <a:schemeClr val="tx1"/>
                </a:solidFill>
                <a:effectLst/>
                <a:latin typeface="+mn-lt"/>
                <a:ea typeface="+mn-ea"/>
                <a:cs typeface="+mn-cs"/>
              </a:rPr>
              <a:t>P</a:t>
            </a:r>
            <a:r>
              <a:rPr lang="fr-FR" sz="1200" b="0" i="1" kern="1200" noProof="0" err="1">
                <a:solidFill>
                  <a:schemeClr val="tx1"/>
                </a:solidFill>
                <a:effectLst/>
                <a:latin typeface="+mn-lt"/>
                <a:ea typeface="+mn-ea"/>
                <a:cs typeface="+mn-cs"/>
              </a:rPr>
              <a:t>atronizes</a:t>
            </a:r>
            <a:r>
              <a:rPr lang="fr-FR" sz="1200" b="0" i="1" kern="1200" noProof="0">
                <a:solidFill>
                  <a:schemeClr val="tx1"/>
                </a:solidFill>
                <a:effectLst/>
                <a:latin typeface="+mn-lt"/>
                <a:ea typeface="+mn-ea"/>
                <a:cs typeface="+mn-cs"/>
              </a:rPr>
              <a:t>)</a:t>
            </a:r>
            <a:endParaRPr lang="fr-FR" i="1" noProof="0">
              <a:ea typeface="+mn-ea"/>
              <a:cs typeface="+mn-cs"/>
            </a:endParaRPr>
          </a:p>
          <a:p>
            <a:pPr rtl="0" fontAlgn="base"/>
            <a:r>
              <a:rPr lang="fr-FR" sz="1200" b="0" i="0" kern="1200" noProof="0">
                <a:solidFill>
                  <a:schemeClr val="tx1"/>
                </a:solidFill>
                <a:effectLst/>
                <a:latin typeface="+mn-lt"/>
                <a:ea typeface="+mn-ea"/>
                <a:cs typeface="+mn-cs"/>
              </a:rPr>
              <a:t>Demandez-vous si le message : </a:t>
            </a:r>
          </a:p>
          <a:p>
            <a:pPr marL="285750" indent="-285750">
              <a:buFont typeface="Symbol"/>
              <a:buChar char="•"/>
            </a:pPr>
            <a:r>
              <a:rPr lang="fr-FR" b="1" i="0" kern="1200" noProof="0">
                <a:solidFill>
                  <a:schemeClr val="tx1"/>
                </a:solidFill>
                <a:effectLst/>
                <a:highlight>
                  <a:srgbClr val="FFFFFF"/>
                </a:highlight>
              </a:rPr>
              <a:t>S</a:t>
            </a:r>
            <a:r>
              <a:rPr lang="fr-FR" b="0" i="0" kern="1200" noProof="0">
                <a:solidFill>
                  <a:schemeClr val="tx1"/>
                </a:solidFill>
                <a:effectLst/>
                <a:highlight>
                  <a:srgbClr val="FFFFFF"/>
                </a:highlight>
              </a:rPr>
              <a:t>téréotype</a:t>
            </a:r>
            <a:r>
              <a:rPr lang="fr-FR" noProof="0">
                <a:highlight>
                  <a:srgbClr val="FFFFFF"/>
                </a:highlight>
              </a:rPr>
              <a:t> </a:t>
            </a:r>
            <a:r>
              <a:rPr lang="fr-FR" b="0" i="0" kern="1200" noProof="0">
                <a:solidFill>
                  <a:schemeClr val="tx1"/>
                </a:solidFill>
                <a:effectLst/>
                <a:highlight>
                  <a:srgbClr val="FFFFFF"/>
                </a:highlight>
              </a:rPr>
              <a:t>les personnes vivant une maladie </a:t>
            </a:r>
            <a:r>
              <a:rPr lang="fr-FR" noProof="0">
                <a:highlight>
                  <a:srgbClr val="FFFFFF"/>
                </a:highlight>
              </a:rPr>
              <a:t>mentale</a:t>
            </a:r>
            <a:r>
              <a:rPr lang="fr-FR" b="0" i="0" kern="1200" noProof="0">
                <a:solidFill>
                  <a:schemeClr val="tx1"/>
                </a:solidFill>
                <a:effectLst/>
                <a:highlight>
                  <a:srgbClr val="FFFFFF"/>
                </a:highlight>
              </a:rPr>
              <a:t> (présume que les personnes et leurs expériences sont toutes pareilles, plutôt que des individus ayant des histoires et des vies uniques)</a:t>
            </a:r>
            <a:endParaRPr lang="fr-FR" b="0" i="0" kern="1200" noProof="0">
              <a:solidFill>
                <a:schemeClr val="tx1"/>
              </a:solidFill>
              <a:effectLst/>
              <a:highlight>
                <a:srgbClr val="FFFFFF"/>
              </a:highlight>
              <a:ea typeface="Calibri"/>
              <a:cs typeface="Calibri"/>
            </a:endParaRPr>
          </a:p>
          <a:p>
            <a:pPr marL="285750" indent="-285750">
              <a:buFont typeface="Symbol"/>
              <a:buChar char="•"/>
            </a:pPr>
            <a:r>
              <a:rPr lang="fr-FR" b="1" i="0" kern="1200" noProof="0">
                <a:solidFill>
                  <a:schemeClr val="tx1"/>
                </a:solidFill>
                <a:effectLst/>
                <a:highlight>
                  <a:srgbClr val="FFFFFF"/>
                </a:highlight>
              </a:rPr>
              <a:t>B</a:t>
            </a:r>
            <a:r>
              <a:rPr lang="fr-FR" b="0" i="0" kern="1200" noProof="0">
                <a:solidFill>
                  <a:schemeClr val="tx1"/>
                </a:solidFill>
                <a:effectLst/>
                <a:highlight>
                  <a:srgbClr val="FFFFFF"/>
                </a:highlight>
              </a:rPr>
              <a:t>analise ou rabaisse les personnes vivant une maladie </a:t>
            </a:r>
            <a:r>
              <a:rPr lang="fr-FR" noProof="0">
                <a:highlight>
                  <a:srgbClr val="FFFFFF"/>
                </a:highlight>
              </a:rPr>
              <a:t>mentale</a:t>
            </a:r>
            <a:r>
              <a:rPr lang="fr-FR" b="0" i="0" kern="1200" noProof="0">
                <a:solidFill>
                  <a:schemeClr val="tx1"/>
                </a:solidFill>
                <a:effectLst/>
                <a:highlight>
                  <a:srgbClr val="FFFFFF"/>
                </a:highlight>
              </a:rPr>
              <a:t> et/ou la </a:t>
            </a:r>
            <a:r>
              <a:rPr lang="fr-FR" noProof="0">
                <a:highlight>
                  <a:srgbClr val="FFFFFF"/>
                </a:highlight>
              </a:rPr>
              <a:t>maladie elle-même</a:t>
            </a:r>
            <a:endParaRPr lang="fr-FR" b="0" i="0" kern="1200" noProof="0">
              <a:solidFill>
                <a:schemeClr val="tx1"/>
              </a:solidFill>
              <a:effectLst/>
              <a:highlight>
                <a:srgbClr val="FFFFFF"/>
              </a:highlight>
            </a:endParaRPr>
          </a:p>
          <a:p>
            <a:pPr marL="285750" indent="-285750">
              <a:buFont typeface="Symbol"/>
              <a:buChar char="•"/>
            </a:pPr>
            <a:r>
              <a:rPr lang="fr-FR" b="1" i="0" kern="1200" noProof="0">
                <a:solidFill>
                  <a:schemeClr val="tx1"/>
                </a:solidFill>
                <a:effectLst/>
                <a:highlight>
                  <a:srgbClr val="FFFFFF"/>
                </a:highlight>
              </a:rPr>
              <a:t>O</a:t>
            </a:r>
            <a:r>
              <a:rPr lang="fr-FR" b="0" i="0" kern="1200" noProof="0">
                <a:solidFill>
                  <a:schemeClr val="tx1"/>
                </a:solidFill>
                <a:effectLst/>
                <a:highlight>
                  <a:srgbClr val="FFFFFF"/>
                </a:highlight>
              </a:rPr>
              <a:t>ffense les personnes vivant une maladie mentale</a:t>
            </a:r>
          </a:p>
          <a:p>
            <a:pPr marL="285750" indent="-285750">
              <a:buFont typeface="Symbol"/>
              <a:buChar char="•"/>
            </a:pPr>
            <a:r>
              <a:rPr lang="fr-FR" b="1" i="0" kern="1200" noProof="0">
                <a:solidFill>
                  <a:schemeClr val="tx1"/>
                </a:solidFill>
                <a:effectLst/>
                <a:highlight>
                  <a:srgbClr val="FFFFFF"/>
                </a:highlight>
              </a:rPr>
              <a:t>I</a:t>
            </a:r>
            <a:r>
              <a:rPr lang="fr-FR" b="0" i="0" kern="1200" noProof="0">
                <a:solidFill>
                  <a:schemeClr val="tx1"/>
                </a:solidFill>
                <a:effectLst/>
                <a:highlight>
                  <a:srgbClr val="FFFFFF"/>
                </a:highlight>
              </a:rPr>
              <a:t>nfantilise les personnes vivant une maladie mentale (les traite comme si elles n’étaient pas aussi </a:t>
            </a:r>
            <a:r>
              <a:rPr lang="fr-FR" noProof="0">
                <a:highlight>
                  <a:srgbClr val="FFFFFF"/>
                </a:highlight>
              </a:rPr>
              <a:t>importantes ou valables que les autres)</a:t>
            </a:r>
          </a:p>
          <a:p>
            <a:pPr rtl="0" fontAlgn="base"/>
            <a:r>
              <a:rPr lang="fr-FR" sz="1200" b="0" i="0" kern="1200" noProof="0">
                <a:solidFill>
                  <a:schemeClr val="tx1"/>
                </a:solidFill>
                <a:effectLst/>
                <a:latin typeface="+mn-lt"/>
                <a:ea typeface="+mn-ea"/>
                <a:cs typeface="+mn-cs"/>
              </a:rPr>
              <a:t> </a:t>
            </a:r>
            <a:endParaRPr lang="fr-FR" sz="1200" b="0" i="0" kern="1200" noProof="0">
              <a:solidFill>
                <a:schemeClr val="tx1"/>
              </a:solidFill>
              <a:effectLst/>
              <a:latin typeface="+mn-lt"/>
              <a:ea typeface="Calibri"/>
              <a:cs typeface="Calibri"/>
            </a:endParaRPr>
          </a:p>
          <a:p>
            <a:pPr rtl="0" fontAlgn="base"/>
            <a:r>
              <a:rPr lang="fr-FR" noProof="0"/>
              <a:t>Source</a:t>
            </a:r>
            <a:r>
              <a:rPr lang="fr-FR" sz="1200" b="0" i="0" kern="1200" noProof="0">
                <a:solidFill>
                  <a:schemeClr val="tx1"/>
                </a:solidFill>
                <a:effectLst/>
                <a:latin typeface="+mn-lt"/>
                <a:ea typeface="+mn-ea"/>
                <a:cs typeface="+mn-cs"/>
              </a:rPr>
              <a:t> : </a:t>
            </a:r>
            <a:r>
              <a:rPr lang="fr-FR" sz="1200" b="0" i="0" u="sng" strike="noStrike" kern="1200" noProof="0">
                <a:solidFill>
                  <a:schemeClr val="tx1"/>
                </a:solidFill>
                <a:effectLst/>
                <a:latin typeface="+mn-lt"/>
                <a:ea typeface="+mn-ea"/>
                <a:cs typeface="+mn-cs"/>
                <a:hlinkClick r:id="rId3"/>
              </a:rPr>
              <a:t>Stigmatisation et discrimination</a:t>
            </a:r>
            <a:r>
              <a:rPr lang="fr-FR" sz="1200" b="0" i="0" kern="1200" noProof="0">
                <a:solidFill>
                  <a:schemeClr val="tx1"/>
                </a:solidFill>
                <a:effectLst/>
                <a:latin typeface="+mn-lt"/>
                <a:ea typeface="+mn-ea"/>
                <a:cs typeface="+mn-cs"/>
              </a:rPr>
              <a:t> </a:t>
            </a:r>
            <a:r>
              <a:rPr lang="fr-FR" noProof="0"/>
              <a:t>(https://ontario.cmha.ca/documents/stigma-and-discrimination/)</a:t>
            </a:r>
            <a:endParaRPr lang="fr-FR" sz="1200" b="0" i="0" kern="1200" noProof="0">
              <a:solidFill>
                <a:schemeClr val="tx1"/>
              </a:solidFill>
              <a:effectLst/>
              <a:latin typeface="+mn-lt"/>
              <a:ea typeface="Calibri"/>
              <a:cs typeface="Calibri"/>
            </a:endParaRPr>
          </a:p>
          <a:p>
            <a:endParaRPr lang="fr-FR" noProof="0">
              <a:ea typeface="Calibri"/>
              <a:cs typeface="Calibri"/>
            </a:endParaRPr>
          </a:p>
        </p:txBody>
      </p:sp>
      <p:sp>
        <p:nvSpPr>
          <p:cNvPr id="4" name="Slide Number Placeholder 3">
            <a:extLst>
              <a:ext uri="{FF2B5EF4-FFF2-40B4-BE49-F238E27FC236}">
                <a16:creationId xmlns:a16="http://schemas.microsoft.com/office/drawing/2014/main" id="{9B7393C4-14BA-127C-B88B-6AB9E136DB3E}"/>
              </a:ext>
            </a:extLst>
          </p:cNvPr>
          <p:cNvSpPr>
            <a:spLocks noGrp="1"/>
          </p:cNvSpPr>
          <p:nvPr>
            <p:ph type="sldNum" sz="quarter" idx="5"/>
          </p:nvPr>
        </p:nvSpPr>
        <p:spPr/>
        <p:txBody>
          <a:bodyPr/>
          <a:lstStyle/>
          <a:p>
            <a:fld id="{AD78E4D5-44FA-44FF-8654-171825121FB1}" type="slidenum">
              <a:rPr lang="en-US"/>
              <a:t>32</a:t>
            </a:fld>
            <a:endParaRPr lang="en-US"/>
          </a:p>
        </p:txBody>
      </p:sp>
    </p:spTree>
    <p:extLst>
      <p:ext uri="{BB962C8B-B14F-4D97-AF65-F5344CB8AC3E}">
        <p14:creationId xmlns:p14="http://schemas.microsoft.com/office/powerpoint/2010/main" val="4807164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CF9EC-B1F5-A22F-2BE6-46608734C5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335DE4-01E9-9E99-939C-53947D1E2B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2BF3A-F346-131B-6C26-E0752F2D4A39}"/>
              </a:ext>
            </a:extLst>
          </p:cNvPr>
          <p:cNvSpPr>
            <a:spLocks noGrp="1"/>
          </p:cNvSpPr>
          <p:nvPr>
            <p:ph type="body" idx="1"/>
          </p:nvPr>
        </p:nvSpPr>
        <p:spPr/>
        <p:txBody>
          <a:bodyPr/>
          <a:lstStyle/>
          <a:p>
            <a:pPr fontAlgn="base"/>
            <a:r>
              <a:rPr lang="fr-FR" noProof="0">
                <a:ea typeface="Calibri"/>
                <a:cs typeface="Calibri"/>
              </a:rPr>
              <a:t>Invitez les participants à discuter de qui pourrait avoir besoin de savoir si un élève partage une préoccupation liée à la santé mentale. Qui n’aurait pas besoin de le savoir? Où et quand l’information pourrait-elle être le mieux partagée? </a:t>
            </a:r>
            <a:endParaRPr lang="fr-FR" noProof="0"/>
          </a:p>
          <a:p>
            <a:endParaRPr lang="fr-FR" noProof="0">
              <a:ea typeface="Calibri"/>
              <a:cs typeface="Calibri"/>
            </a:endParaRPr>
          </a:p>
          <a:p>
            <a:r>
              <a:rPr lang="fr-FR" b="1" noProof="0">
                <a:highlight>
                  <a:srgbClr val="FFFFFF"/>
                </a:highlight>
              </a:rPr>
              <a:t>Remarque : </a:t>
            </a:r>
            <a:r>
              <a:rPr lang="fr-FR" noProof="0">
                <a:highlight>
                  <a:srgbClr val="FFFFFF"/>
                </a:highlight>
              </a:rPr>
              <a:t>les élèves veulent souvent savoir si leurs parents ou aidants naturels seront informés s’ils souhaitent communiquer avec un professionnel de la santé mentale en milieu scolaire. </a:t>
            </a:r>
            <a:r>
              <a:rPr lang="fr-FR" noProof="0">
                <a:solidFill>
                  <a:srgbClr val="242424"/>
                </a:solidFill>
                <a:highlight>
                  <a:srgbClr val="FFFFFF"/>
                </a:highlight>
              </a:rPr>
              <a:t>Les conseils scolaires ont élaboré leurs propres directives quant à la gestion des recommandations pour ces services. Informez-vous auprès du leader en santé mentale de votre conseil scolaire ou du gestionnaire des services de professionnels de la santé mentale en milieu scolaire afin de mieux comprendre les pratiques en vigueur dans votre conseil, et assurez-vous de pouvoir fournir des renseignements exacts aux élèves qui auraient des questions.</a:t>
            </a:r>
            <a:endParaRPr lang="fr-FR" noProof="0">
              <a:solidFill>
                <a:srgbClr val="242424"/>
              </a:solidFill>
              <a:highlight>
                <a:srgbClr val="FFFFFF"/>
              </a:highlight>
              <a:ea typeface="Calibri"/>
              <a:cs typeface="Calibri"/>
            </a:endParaRPr>
          </a:p>
          <a:p>
            <a:endParaRPr lang="fr-FR" noProof="0">
              <a:ea typeface="Calibri"/>
              <a:cs typeface="Calibri"/>
            </a:endParaRPr>
          </a:p>
        </p:txBody>
      </p:sp>
      <p:sp>
        <p:nvSpPr>
          <p:cNvPr id="4" name="Slide Number Placeholder 3">
            <a:extLst>
              <a:ext uri="{FF2B5EF4-FFF2-40B4-BE49-F238E27FC236}">
                <a16:creationId xmlns:a16="http://schemas.microsoft.com/office/drawing/2014/main" id="{B6B15997-9579-C5C5-2835-7247FFAB546C}"/>
              </a:ext>
            </a:extLst>
          </p:cNvPr>
          <p:cNvSpPr>
            <a:spLocks noGrp="1"/>
          </p:cNvSpPr>
          <p:nvPr>
            <p:ph type="sldNum" sz="quarter" idx="5"/>
          </p:nvPr>
        </p:nvSpPr>
        <p:spPr/>
        <p:txBody>
          <a:bodyPr/>
          <a:lstStyle/>
          <a:p>
            <a:fld id="{AD78E4D5-44FA-44FF-8654-171825121FB1}" type="slidenum">
              <a:rPr lang="en-US"/>
              <a:t>33</a:t>
            </a:fld>
            <a:endParaRPr lang="en-US"/>
          </a:p>
        </p:txBody>
      </p:sp>
    </p:spTree>
    <p:extLst>
      <p:ext uri="{BB962C8B-B14F-4D97-AF65-F5344CB8AC3E}">
        <p14:creationId xmlns:p14="http://schemas.microsoft.com/office/powerpoint/2010/main" val="22934573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1" noProof="0">
                <a:solidFill>
                  <a:srgbClr val="1A1A1A"/>
                </a:solidFill>
                <a:highlight>
                  <a:srgbClr val="FFFFFF"/>
                </a:highlight>
              </a:rPr>
              <a:t>Script pour l’animateur ou l’animatrice :</a:t>
            </a:r>
            <a:r>
              <a:rPr lang="fr-FR" noProof="0">
                <a:solidFill>
                  <a:srgbClr val="1A1A1A"/>
                </a:solidFill>
                <a:highlight>
                  <a:srgbClr val="FFFFFF"/>
                </a:highlight>
              </a:rPr>
              <a:t> Il est important de bien réfléchir à la façon dont nous parlons des maladies mentales. Cela peut être très personnel pour une personne proche de nous.</a:t>
            </a:r>
            <a:r>
              <a:rPr lang="fr-FR" noProof="0">
                <a:solidFill>
                  <a:srgbClr val="333333"/>
                </a:solidFill>
                <a:highlight>
                  <a:srgbClr val="FFFFFF"/>
                </a:highlight>
              </a:rPr>
              <a:t> Si vous rencontrez quelqu’un qui s’exprime de façon négative, demandez-vous ce que vous voudriez qu’il dise s’il parlait de vous, d’un ami ou d’un membre de votre famille. Aidez-le ensuite à changer ses mots ou proposez-lui un exemple en utilisant les vôtres.</a:t>
            </a:r>
          </a:p>
        </p:txBody>
      </p:sp>
      <p:sp>
        <p:nvSpPr>
          <p:cNvPr id="4" name="Slide Number Placeholder 3"/>
          <p:cNvSpPr>
            <a:spLocks noGrp="1"/>
          </p:cNvSpPr>
          <p:nvPr>
            <p:ph type="sldNum" sz="quarter" idx="5"/>
          </p:nvPr>
        </p:nvSpPr>
        <p:spPr/>
        <p:txBody>
          <a:bodyPr/>
          <a:lstStyle/>
          <a:p>
            <a:fld id="{AD78E4D5-44FA-44FF-8654-171825121FB1}" type="slidenum">
              <a:rPr lang="en-US"/>
              <a:t>34</a:t>
            </a:fld>
            <a:endParaRPr lang="en-US"/>
          </a:p>
        </p:txBody>
      </p:sp>
    </p:spTree>
    <p:extLst>
      <p:ext uri="{BB962C8B-B14F-4D97-AF65-F5344CB8AC3E}">
        <p14:creationId xmlns:p14="http://schemas.microsoft.com/office/powerpoint/2010/main" val="23930104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0000"/>
              </a:solidFill>
              <a:ea typeface="Calibri"/>
              <a:cs typeface="Calibri"/>
            </a:endParaRPr>
          </a:p>
          <a:p>
            <a:endParaRPr lang="en-US">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AD78E4D5-44FA-44FF-8654-171825121FB1}" type="slidenum">
              <a:rPr lang="en-US"/>
              <a:t>35</a:t>
            </a:fld>
            <a:endParaRPr lang="en-US"/>
          </a:p>
        </p:txBody>
      </p:sp>
    </p:spTree>
    <p:extLst>
      <p:ext uri="{BB962C8B-B14F-4D97-AF65-F5344CB8AC3E}">
        <p14:creationId xmlns:p14="http://schemas.microsoft.com/office/powerpoint/2010/main" val="17666455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fr-FR" noProof="0">
                <a:hlinkClick r:id="rId3"/>
              </a:rPr>
              <a:t>https://smho-smso.ca/online-resources/est-ce-pour-moi-conseils-pour-evaluer-linformation-en-ligne-sur-la-sante-mentale/</a:t>
            </a:r>
            <a:r>
              <a:rPr lang="fr-FR" noProof="0"/>
              <a:t> - </a:t>
            </a:r>
            <a:r>
              <a:rPr lang="fr-FR" noProof="0">
                <a:solidFill>
                  <a:srgbClr val="2F2F2F"/>
                </a:solidFill>
                <a:highlight>
                  <a:srgbClr val="FFFFFF"/>
                </a:highlight>
              </a:rPr>
              <a:t>Un outil simple conçu pour favoriser la pensée critique et donner aux élèves les moyens de prendre des décisions éclairées lorsqu’ils consultent du contenu sur la santé mentale en ligne.</a:t>
            </a:r>
            <a:endParaRPr lang="fr-FR" noProof="0"/>
          </a:p>
          <a:p>
            <a:pPr>
              <a:lnSpc>
                <a:spcPct val="90000"/>
              </a:lnSpc>
              <a:spcBef>
                <a:spcPts val="1000"/>
              </a:spcBef>
            </a:pPr>
            <a:endParaRPr lang="fr-FR" noProof="0"/>
          </a:p>
          <a:p>
            <a:pPr>
              <a:lnSpc>
                <a:spcPct val="90000"/>
              </a:lnSpc>
              <a:spcBef>
                <a:spcPts val="1000"/>
              </a:spcBef>
            </a:pPr>
            <a:r>
              <a:rPr lang="fr-FR" noProof="0"/>
              <a:t>https://smho-smso.ca/desinformation-sur-la-sante-mentale-dans-les-medias-sociaux/ - </a:t>
            </a:r>
            <a:r>
              <a:rPr lang="fr-FR" noProof="0">
                <a:solidFill>
                  <a:srgbClr val="000000"/>
                </a:solidFill>
              </a:rPr>
              <a:t>De l’information sur la façon de </a:t>
            </a:r>
            <a:r>
              <a:rPr lang="fr-FR" noProof="0">
                <a:solidFill>
                  <a:srgbClr val="2F2F2F"/>
                </a:solidFill>
                <a:highlight>
                  <a:srgbClr val="FFFFFF"/>
                </a:highlight>
              </a:rPr>
              <a:t>détecter la désinformation sur la santé mentale, trouver de l’information fiable et établir des limites saines avec les médias sociaux. L’information provient de l’épisode 2 de la série </a:t>
            </a:r>
            <a:r>
              <a:rPr lang="fr-FR" i="1" u="sng" noProof="0">
                <a:solidFill>
                  <a:srgbClr val="40008D"/>
                </a:solidFill>
                <a:highlight>
                  <a:srgbClr val="FFFFFF"/>
                </a:highlight>
                <a:hlinkClick r:id="rId4">
                  <a:extLst>
                    <a:ext uri="{A12FA001-AC4F-418D-AE19-62706E023703}">
                      <ahyp:hlinkClr xmlns:ahyp="http://schemas.microsoft.com/office/drawing/2018/hyperlinkcolor" val="tx"/>
                    </a:ext>
                  </a:extLst>
                </a:hlinkClick>
              </a:rPr>
              <a:t>Médias conscients : le point de vue des élèves sur la santé mentale</a:t>
            </a:r>
            <a:r>
              <a:rPr lang="fr-FR" i="1" u="sng" noProof="0">
                <a:solidFill>
                  <a:srgbClr val="40008D"/>
                </a:solidFill>
                <a:highlight>
                  <a:srgbClr val="FFFFFF"/>
                </a:highlight>
                <a:hlinkClick r:id="rId4"/>
              </a:rPr>
              <a:t> (</a:t>
            </a:r>
            <a:r>
              <a:rPr lang="fr-FR" noProof="0">
                <a:solidFill>
                  <a:srgbClr val="40008D"/>
                </a:solidFill>
              </a:rPr>
              <a:t>https://smho-smso.ca/utilisation-des-medias-sociaux-pour-gerer-la-sante-mentale-une-serie-de-balados/</a:t>
            </a:r>
            <a:endParaRPr lang="fr-FR" i="1" u="sng" noProof="0">
              <a:solidFill>
                <a:srgbClr val="40008D"/>
              </a:solidFill>
              <a:highlight>
                <a:srgbClr val="FFFFFF"/>
              </a:highlight>
              <a:ea typeface="Calibri"/>
              <a:cs typeface="Calibri"/>
            </a:endParaRPr>
          </a:p>
          <a:p>
            <a:pPr>
              <a:lnSpc>
                <a:spcPct val="90000"/>
              </a:lnSpc>
              <a:spcBef>
                <a:spcPts val="1000"/>
              </a:spcBef>
            </a:pPr>
            <a:endParaRPr lang="en-CA">
              <a:ea typeface="Calibri"/>
              <a:cs typeface="Calibri"/>
            </a:endParaRPr>
          </a:p>
          <a:p>
            <a:pPr>
              <a:lnSpc>
                <a:spcPct val="90000"/>
              </a:lnSpc>
              <a:spcBef>
                <a:spcPts val="1000"/>
              </a:spcBef>
            </a:pPr>
            <a:endParaRPr lang="en-CA">
              <a:ea typeface="Calibri"/>
              <a:cs typeface="Calibri"/>
            </a:endParaRPr>
          </a:p>
          <a:p>
            <a:pPr marL="285750" indent="-285750">
              <a:lnSpc>
                <a:spcPct val="90000"/>
              </a:lnSpc>
              <a:spcBef>
                <a:spcPts val="1000"/>
              </a:spcBef>
              <a:buFont typeface="Arial"/>
              <a:buChar char="•"/>
            </a:pP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E4C24436-C5D6-4438-8099-2D286C4C5E01}" type="slidenum">
              <a:rPr lang="en-US"/>
              <a:t>37</a:t>
            </a:fld>
            <a:endParaRPr lang="en-US"/>
          </a:p>
        </p:txBody>
      </p:sp>
    </p:spTree>
    <p:extLst>
      <p:ext uri="{BB962C8B-B14F-4D97-AF65-F5344CB8AC3E}">
        <p14:creationId xmlns:p14="http://schemas.microsoft.com/office/powerpoint/2010/main" val="36414918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noProof="0">
                <a:hlinkClick r:id="rId3"/>
              </a:rPr>
              <a:t>https://smho-smso.ca/online-resources/parler-de-sante-mentale-avec-les-parents-et-les-familles/</a:t>
            </a:r>
            <a:r>
              <a:rPr lang="fr-FR"/>
              <a:t> </a:t>
            </a:r>
            <a:endParaRPr lang="fr-FR" noProof="0"/>
          </a:p>
          <a:p>
            <a:endParaRPr lang="fr-FR" noProof="0">
              <a:solidFill>
                <a:srgbClr val="000000"/>
              </a:solidFill>
              <a:ea typeface="Calibri"/>
              <a:cs typeface="Calibri"/>
            </a:endParaRPr>
          </a:p>
          <a:p>
            <a:r>
              <a:rPr lang="fr-FR" noProof="0">
                <a:solidFill>
                  <a:srgbClr val="000000"/>
                </a:solidFill>
                <a:ea typeface="Calibri"/>
                <a:cs typeface="Calibri"/>
              </a:rPr>
              <a:t>La façon dont nous communiquons avec les parents et les aidants naturels au sujet de préoccupations peut aussi contribuer à la stigmatisation ou aider à la réduire. </a:t>
            </a:r>
          </a:p>
          <a:p>
            <a:endParaRPr lang="en-US">
              <a:solidFill>
                <a:srgbClr val="2F2F2F"/>
              </a:solidFill>
              <a:highlight>
                <a:srgbClr val="FFFFFF"/>
              </a:highlight>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AD78E4D5-44FA-44FF-8654-171825121FB1}" type="slidenum">
              <a:rPr lang="en-US"/>
              <a:t>39</a:t>
            </a:fld>
            <a:endParaRPr lang="en-US"/>
          </a:p>
        </p:txBody>
      </p:sp>
    </p:spTree>
    <p:extLst>
      <p:ext uri="{BB962C8B-B14F-4D97-AF65-F5344CB8AC3E}">
        <p14:creationId xmlns:p14="http://schemas.microsoft.com/office/powerpoint/2010/main" val="40150373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CA"/>
          </a:p>
        </p:txBody>
      </p:sp>
      <p:sp>
        <p:nvSpPr>
          <p:cNvPr id="3" name="Notes Placeholder 2"/>
          <p:cNvSpPr>
            <a:spLocks noGrp="1"/>
          </p:cNvSpPr>
          <p:nvPr>
            <p:ph type="body" idx="1"/>
          </p:nvPr>
        </p:nvSpPr>
        <p:spPr/>
        <p:txBody>
          <a:bodyPr/>
          <a:lstStyle/>
          <a:p>
            <a:r>
              <a:rPr lang="fr-ca"/>
              <a:t>Encouragez les participants à explorer Intro à LIT SM - Santé mentale en milieu scolaire Ontario (</a:t>
            </a:r>
            <a:r>
              <a:rPr lang="fr-ca">
                <a:hlinkClick r:id="rId3"/>
              </a:rPr>
              <a:t>https://smho-smso.ca/online-resources/intro-a-lit-sm/</a:t>
            </a:r>
            <a:r>
              <a:rPr lang="fr-ca"/>
              <a:t>) afin de poursuivre leur apprentissage et leur partage de la littératie en matière de santé mentale.</a:t>
            </a: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8E4D5-44FA-44FF-8654-171825121FB1}"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fr-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6167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28624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Logo de Santé mentale en milieu scolaire Ontario.">
            <a:extLst>
              <a:ext uri="{FF2B5EF4-FFF2-40B4-BE49-F238E27FC236}">
                <a16:creationId xmlns:a16="http://schemas.microsoft.com/office/drawing/2014/main" id="{169B2C66-4ADD-5A44-DB5D-C67799EB7939}"/>
              </a:ext>
            </a:extLst>
          </p:cNvPr>
          <p:cNvPicPr>
            <a:picLocks noChangeAspect="1"/>
          </p:cNvPicPr>
          <p:nvPr userDrawn="1"/>
        </p:nvPicPr>
        <p:blipFill>
          <a:blip r:embed="rId2"/>
          <a:stretch>
            <a:fillRect/>
          </a:stretch>
        </p:blipFill>
        <p:spPr>
          <a:xfrm>
            <a:off x="9595217" y="6279978"/>
            <a:ext cx="2499016" cy="576698"/>
          </a:xfrm>
          <a:prstGeom prst="rect">
            <a:avLst/>
          </a:prstGeom>
        </p:spPr>
      </p:pic>
    </p:spTree>
    <p:extLst>
      <p:ext uri="{BB962C8B-B14F-4D97-AF65-F5344CB8AC3E}">
        <p14:creationId xmlns:p14="http://schemas.microsoft.com/office/powerpoint/2010/main" val="33924041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69968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64544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8720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52483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7ABC30"/>
        </a:solidFill>
        <a:effectLst/>
      </p:bgPr>
    </p:bg>
    <p:spTree>
      <p:nvGrpSpPr>
        <p:cNvPr id="1" name=""/>
        <p:cNvGrpSpPr/>
        <p:nvPr/>
      </p:nvGrpSpPr>
      <p:grpSpPr>
        <a:xfrm>
          <a:off x="0" y="0"/>
          <a:ext cx="0" cy="0"/>
          <a:chOff x="0" y="0"/>
          <a:chExt cx="0" cy="0"/>
        </a:xfrm>
      </p:grpSpPr>
      <p:pic>
        <p:nvPicPr>
          <p:cNvPr id="6" name="Picture 5" descr="Logo de Santé mentale en milieu scolaire Ontario.">
            <a:extLst>
              <a:ext uri="{FF2B5EF4-FFF2-40B4-BE49-F238E27FC236}">
                <a16:creationId xmlns:a16="http://schemas.microsoft.com/office/drawing/2014/main" id="{83CEDC19-A9FC-9FCC-B14B-FF256F1140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17888" y="6310649"/>
            <a:ext cx="2409717" cy="518425"/>
          </a:xfrm>
          <a:prstGeom prst="rect">
            <a:avLst/>
          </a:prstGeom>
        </p:spPr>
      </p:pic>
    </p:spTree>
    <p:extLst>
      <p:ext uri="{BB962C8B-B14F-4D97-AF65-F5344CB8AC3E}">
        <p14:creationId xmlns:p14="http://schemas.microsoft.com/office/powerpoint/2010/main" val="32588547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21404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2135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46325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1879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English_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93D408-CD2E-AC47-7D2D-11A833FD755E}"/>
              </a:ext>
            </a:extLst>
          </p:cNvPr>
          <p:cNvSpPr/>
          <p:nvPr userDrawn="1"/>
        </p:nvSpPr>
        <p:spPr>
          <a:xfrm>
            <a:off x="0" y="767498"/>
            <a:ext cx="12192000" cy="61150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5" name="Picture 4">
            <a:extLst>
              <a:ext uri="{FF2B5EF4-FFF2-40B4-BE49-F238E27FC236}">
                <a16:creationId xmlns:a16="http://schemas.microsoft.com/office/drawing/2014/main" id="{16B703D5-B730-A4D1-56C5-43194DBDC93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87984" y="6401789"/>
            <a:ext cx="1584599" cy="340910"/>
          </a:xfrm>
          <a:prstGeom prst="rect">
            <a:avLst/>
          </a:prstGeom>
        </p:spPr>
      </p:pic>
      <p:pic>
        <p:nvPicPr>
          <p:cNvPr id="8" name="Picture 7" descr="A white text on a black background&#10;&#10;Description automatically generated">
            <a:extLst>
              <a:ext uri="{FF2B5EF4-FFF2-40B4-BE49-F238E27FC236}">
                <a16:creationId xmlns:a16="http://schemas.microsoft.com/office/drawing/2014/main" id="{893ED4FA-924B-08AA-1C77-7547BEAF9B9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6690" y="115301"/>
            <a:ext cx="3535893" cy="453110"/>
          </a:xfrm>
          <a:prstGeom prst="rect">
            <a:avLst/>
          </a:prstGeom>
        </p:spPr>
      </p:pic>
      <p:sp>
        <p:nvSpPr>
          <p:cNvPr id="9" name="Slide Number Placeholder 8">
            <a:extLst>
              <a:ext uri="{FF2B5EF4-FFF2-40B4-BE49-F238E27FC236}">
                <a16:creationId xmlns:a16="http://schemas.microsoft.com/office/drawing/2014/main" id="{CEBDCC1F-EC37-5AD9-857F-758526F8045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26EA51-0EBD-40EE-A7FC-BFF2253F8DCF}" type="slidenum">
              <a:rPr kumimoji="0" lang="fr-CA" sz="1000" b="0" i="0" u="none" strike="noStrike" kern="1200" cap="none" spc="0" normalizeH="0" baseline="0" noProof="0" smtClean="0">
                <a:ln>
                  <a:noFill/>
                </a:ln>
                <a:solidFill>
                  <a:prstClr val="black">
                    <a:tint val="82000"/>
                  </a:prstClr>
                </a:solidFill>
                <a:effectLst/>
                <a:uLnTx/>
                <a:uFillTx/>
                <a:latin typeface="Roboto Medium" panose="02000000000000000000" pitchFamily="2" charset="0"/>
                <a:ea typeface="Roboto Medium" panose="02000000000000000000" pitchFamily="2"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fr-CA" sz="1000" b="0" i="0" u="none" strike="noStrike" kern="1200" cap="none" spc="0" normalizeH="0" baseline="0" noProof="0">
              <a:ln>
                <a:noFill/>
              </a:ln>
              <a:solidFill>
                <a:prstClr val="black">
                  <a:tint val="82000"/>
                </a:prstClr>
              </a:solidFill>
              <a:effectLst/>
              <a:uLnTx/>
              <a:uFillTx/>
              <a:latin typeface="Roboto Medium" panose="02000000000000000000" pitchFamily="2" charset="0"/>
              <a:ea typeface="Roboto Medium" panose="02000000000000000000" pitchFamily="2" charset="0"/>
              <a:cs typeface="+mn-cs"/>
            </a:endParaRPr>
          </a:p>
        </p:txBody>
      </p:sp>
    </p:spTree>
    <p:extLst>
      <p:ext uri="{BB962C8B-B14F-4D97-AF65-F5344CB8AC3E}">
        <p14:creationId xmlns:p14="http://schemas.microsoft.com/office/powerpoint/2010/main" val="1117406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English_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93D408-CD2E-AC47-7D2D-11A833FD755E}"/>
              </a:ext>
            </a:extLst>
          </p:cNvPr>
          <p:cNvSpPr/>
          <p:nvPr userDrawn="1"/>
        </p:nvSpPr>
        <p:spPr>
          <a:xfrm>
            <a:off x="0" y="767498"/>
            <a:ext cx="12192000" cy="61150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5" name="Picture 4">
            <a:extLst>
              <a:ext uri="{FF2B5EF4-FFF2-40B4-BE49-F238E27FC236}">
                <a16:creationId xmlns:a16="http://schemas.microsoft.com/office/drawing/2014/main" id="{16B703D5-B730-A4D1-56C5-43194DBDC93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87984" y="6401789"/>
            <a:ext cx="1584599" cy="340910"/>
          </a:xfrm>
          <a:prstGeom prst="rect">
            <a:avLst/>
          </a:prstGeom>
        </p:spPr>
      </p:pic>
      <p:pic>
        <p:nvPicPr>
          <p:cNvPr id="8" name="Picture 7" descr="A white text on a black background&#10;&#10;Description automatically generated">
            <a:extLst>
              <a:ext uri="{FF2B5EF4-FFF2-40B4-BE49-F238E27FC236}">
                <a16:creationId xmlns:a16="http://schemas.microsoft.com/office/drawing/2014/main" id="{893ED4FA-924B-08AA-1C77-7547BEAF9B9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36690" y="115301"/>
            <a:ext cx="3535893" cy="453110"/>
          </a:xfrm>
          <a:prstGeom prst="rect">
            <a:avLst/>
          </a:prstGeom>
        </p:spPr>
      </p:pic>
      <p:sp>
        <p:nvSpPr>
          <p:cNvPr id="9" name="Slide Number Placeholder 8">
            <a:extLst>
              <a:ext uri="{FF2B5EF4-FFF2-40B4-BE49-F238E27FC236}">
                <a16:creationId xmlns:a16="http://schemas.microsoft.com/office/drawing/2014/main" id="{CEBDCC1F-EC37-5AD9-857F-758526F8045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D26EA51-0EBD-40EE-A7FC-BFF2253F8DCF}" type="slidenum">
              <a:rPr kumimoji="0" lang="fr-CA" sz="1000" b="0" i="0" u="none" strike="noStrike" kern="1200" cap="none" spc="0" normalizeH="0" baseline="0" noProof="0" smtClean="0">
                <a:ln>
                  <a:noFill/>
                </a:ln>
                <a:solidFill>
                  <a:prstClr val="black">
                    <a:tint val="82000"/>
                  </a:prstClr>
                </a:solidFill>
                <a:effectLst/>
                <a:uLnTx/>
                <a:uFillTx/>
                <a:latin typeface="Roboto Medium" panose="02000000000000000000" pitchFamily="2" charset="0"/>
                <a:ea typeface="Roboto Medium" panose="02000000000000000000" pitchFamily="2"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fr-CA" sz="1000" b="0" i="0" u="none" strike="noStrike" kern="1200" cap="none" spc="0" normalizeH="0" baseline="0" noProof="0">
              <a:ln>
                <a:noFill/>
              </a:ln>
              <a:solidFill>
                <a:prstClr val="black">
                  <a:tint val="82000"/>
                </a:prstClr>
              </a:solidFill>
              <a:effectLst/>
              <a:uLnTx/>
              <a:uFillTx/>
              <a:latin typeface="Roboto Medium" panose="02000000000000000000" pitchFamily="2" charset="0"/>
              <a:ea typeface="Roboto Medium" panose="02000000000000000000" pitchFamily="2" charset="0"/>
              <a:cs typeface="+mn-cs"/>
            </a:endParaRPr>
          </a:p>
        </p:txBody>
      </p:sp>
    </p:spTree>
    <p:extLst>
      <p:ext uri="{BB962C8B-B14F-4D97-AF65-F5344CB8AC3E}">
        <p14:creationId xmlns:p14="http://schemas.microsoft.com/office/powerpoint/2010/main" val="12378154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11/4/2026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78747493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hyperlink" Target="https://smho-smso.ca/online-resources/intro-a-lit-sm/"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https://www.youtube.com/embed/oEoBwTg-VIM?feature=oembed" TargetMode="Externa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title" idx="4294967295"/>
          </p:nvPr>
        </p:nvSpPr>
        <p:spPr>
          <a:xfrm>
            <a:off x="1397000" y="2708124"/>
            <a:ext cx="9398000" cy="27146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fr-FR" b="1" u="none" strike="noStrike" kern="1200" cap="none" spc="0" normalizeH="0" baseline="0" noProof="0">
                <a:ln>
                  <a:noFill/>
                </a:ln>
                <a:solidFill>
                  <a:schemeClr val="tx2">
                    <a:lumMod val="76000"/>
                    <a:lumOff val="24000"/>
                  </a:schemeClr>
                </a:solidFill>
                <a:effectLst/>
                <a:uLnTx/>
                <a:uFillTx/>
                <a:latin typeface="Century Gothic" panose="020B0502020202020204" pitchFamily="34" charset="0"/>
                <a:ea typeface="+mn-ea"/>
                <a:cs typeface="Poppins SemiBold"/>
              </a:rPr>
              <a:t>Module d’extension :</a:t>
            </a:r>
            <a:br>
              <a:rPr kumimoji="0" lang="fr-FR" b="1" u="none" strike="noStrike" kern="1200" cap="none" spc="0" normalizeH="0" baseline="0" noProof="0">
                <a:ln>
                  <a:noFill/>
                </a:ln>
                <a:solidFill>
                  <a:schemeClr val="tx2">
                    <a:lumMod val="76000"/>
                    <a:lumOff val="24000"/>
                  </a:schemeClr>
                </a:solidFill>
                <a:effectLst/>
                <a:uLnTx/>
                <a:uFillTx/>
                <a:latin typeface="Century Gothic" panose="020B0502020202020204" pitchFamily="34" charset="0"/>
                <a:ea typeface="+mn-ea"/>
                <a:cs typeface="Poppins SemiBold"/>
              </a:rPr>
            </a:br>
            <a:r>
              <a:rPr lang="fr-FR" noProof="0">
                <a:solidFill>
                  <a:schemeClr val="tx2">
                    <a:lumMod val="76000"/>
                    <a:lumOff val="24000"/>
                  </a:schemeClr>
                </a:solidFill>
                <a:latin typeface="Century Gothic" panose="020B0502020202020204" pitchFamily="34" charset="0"/>
                <a:ea typeface="+mn-ea"/>
                <a:cs typeface="Poppins Medium"/>
              </a:rPr>
              <a:t>Comment le personnel scolaire peut-il aider à lutter contre la stigmatisation?</a:t>
            </a:r>
            <a:endParaRPr lang="fr-FR" u="none" strike="noStrike" kern="1200" cap="none" spc="0" normalizeH="0" baseline="0" noProof="0">
              <a:ln>
                <a:noFill/>
              </a:ln>
              <a:solidFill>
                <a:schemeClr val="tx2">
                  <a:lumMod val="76000"/>
                  <a:lumOff val="24000"/>
                </a:schemeClr>
              </a:solidFill>
              <a:effectLst/>
              <a:uLnTx/>
              <a:uFillTx/>
              <a:latin typeface="Century Gothic" panose="020B0502020202020204" pitchFamily="34" charset="0"/>
              <a:ea typeface="+mn-ea"/>
              <a:cs typeface="Poppins Medium"/>
            </a:endParaRPr>
          </a:p>
        </p:txBody>
      </p:sp>
      <p:pic>
        <p:nvPicPr>
          <p:cNvPr id="2" name="Picture 1" descr="Logo : Intro à LIT SM pour le personnel enseignant">
            <a:extLst>
              <a:ext uri="{FF2B5EF4-FFF2-40B4-BE49-F238E27FC236}">
                <a16:creationId xmlns:a16="http://schemas.microsoft.com/office/drawing/2014/main" id="{5693AB6E-0D67-325A-8FAE-75A2E7177E8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30849" y="443396"/>
            <a:ext cx="3906071" cy="13525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85740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CFAD7"/>
        </a:solidFill>
        <a:effectLst/>
      </p:bgPr>
    </p:bg>
    <p:spTree>
      <p:nvGrpSpPr>
        <p:cNvPr id="1" name="">
          <a:extLst>
            <a:ext uri="{FF2B5EF4-FFF2-40B4-BE49-F238E27FC236}">
              <a16:creationId xmlns:a16="http://schemas.microsoft.com/office/drawing/2014/main" id="{6BDEBA6F-3F71-D37E-B086-57B1B6E944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5ED5E-842A-E272-01DF-AC31C90C9312}"/>
              </a:ext>
            </a:extLst>
          </p:cNvPr>
          <p:cNvSpPr>
            <a:spLocks noGrp="1"/>
          </p:cNvSpPr>
          <p:nvPr>
            <p:ph type="title"/>
          </p:nvPr>
        </p:nvSpPr>
        <p:spPr>
          <a:xfrm>
            <a:off x="1183342" y="-134470"/>
            <a:ext cx="10747970" cy="1325563"/>
          </a:xfrm>
        </p:spPr>
        <p:txBody>
          <a:bodyPr>
            <a:normAutofit/>
          </a:bodyPr>
          <a:lstStyle/>
          <a:p>
            <a:r>
              <a:rPr lang="fr-FR" sz="4000" b="1" noProof="0">
                <a:latin typeface="Century Gothic" panose="020B0502020202020204" pitchFamily="34" charset="0"/>
                <a:cs typeface="Poppins SemiBold" pitchFamily="2" charset="77"/>
              </a:rPr>
              <a:t>Notes pour les animateurs/animatrices​</a:t>
            </a:r>
            <a:endParaRPr lang="fr-FR" sz="4000" b="1" noProof="0">
              <a:solidFill>
                <a:srgbClr val="FCFAD7"/>
              </a:solidFill>
              <a:latin typeface="Century Gothic" panose="020B0502020202020204" pitchFamily="34" charset="0"/>
              <a:cs typeface="Poppins SemiBold" pitchFamily="2" charset="77"/>
            </a:endParaRPr>
          </a:p>
        </p:txBody>
      </p:sp>
      <p:pic>
        <p:nvPicPr>
          <p:cNvPr id="5" name="Picture 4" descr="crayon">
            <a:extLst>
              <a:ext uri="{FF2B5EF4-FFF2-40B4-BE49-F238E27FC236}">
                <a16:creationId xmlns:a16="http://schemas.microsoft.com/office/drawing/2014/main" id="{A6792B49-8656-A139-47B6-A1880F5CB05D}"/>
              </a:ext>
            </a:extLst>
          </p:cNvPr>
          <p:cNvPicPr>
            <a:picLocks noChangeAspect="1"/>
          </p:cNvPicPr>
          <p:nvPr/>
        </p:nvPicPr>
        <p:blipFill>
          <a:blip r:embed="rId3"/>
          <a:stretch>
            <a:fillRect/>
          </a:stretch>
        </p:blipFill>
        <p:spPr>
          <a:xfrm flipH="1">
            <a:off x="260688" y="225425"/>
            <a:ext cx="580350" cy="649846"/>
          </a:xfrm>
          <a:prstGeom prst="rect">
            <a:avLst/>
          </a:prstGeom>
          <a:ln>
            <a:noFill/>
          </a:ln>
        </p:spPr>
      </p:pic>
      <p:sp>
        <p:nvSpPr>
          <p:cNvPr id="7" name="Content Placeholder 2">
            <a:extLst>
              <a:ext uri="{FF2B5EF4-FFF2-40B4-BE49-F238E27FC236}">
                <a16:creationId xmlns:a16="http://schemas.microsoft.com/office/drawing/2014/main" id="{66281D7D-28A0-F7D7-A749-E6046341CEB8}"/>
              </a:ext>
            </a:extLst>
          </p:cNvPr>
          <p:cNvSpPr txBox="1">
            <a:spLocks/>
          </p:cNvSpPr>
          <p:nvPr/>
        </p:nvSpPr>
        <p:spPr>
          <a:xfrm>
            <a:off x="633591" y="1255595"/>
            <a:ext cx="11017624" cy="5505813"/>
          </a:xfrm>
          <a:prstGeom prst="rect">
            <a:avLst/>
          </a:prstGeom>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fr-FR" sz="2400" b="1" i="0" u="none" strike="noStrike" kern="1200" cap="none" spc="0" normalizeH="0" baseline="0" noProof="0">
                <a:ln>
                  <a:noFill/>
                </a:ln>
                <a:solidFill>
                  <a:prstClr val="black"/>
                </a:solidFill>
                <a:effectLst/>
                <a:uLnTx/>
                <a:uFillTx/>
                <a:latin typeface="Arial" panose="020B0604020202020204" pitchFamily="34" charset="0"/>
                <a:ea typeface="Roboto Medium"/>
                <a:cs typeface="Arial" panose="020B0604020202020204" pitchFamily="34" charset="0"/>
              </a:rPr>
              <a:t>Ce diaporama contient du contenu complémentaire au cours </a:t>
            </a:r>
            <a:r>
              <a:rPr kumimoji="0" lang="fr-FR" sz="2400" b="1" i="0" u="none" strike="noStrike" kern="1200" cap="none" spc="0" normalizeH="0" baseline="0" noProof="0">
                <a:ln>
                  <a:noFill/>
                </a:ln>
                <a:solidFill>
                  <a:srgbClr val="400E8A"/>
                </a:solidFill>
                <a:effectLst/>
                <a:uLnTx/>
                <a:uFillTx/>
                <a:latin typeface="Arial" panose="020B0604020202020204" pitchFamily="34" charset="0"/>
                <a:ea typeface="Roboto Black" panose="02000000000000000000" pitchFamily="2" charset="0"/>
                <a:cs typeface="Arial" panose="020B0604020202020204" pitchFamily="34" charset="0"/>
                <a:hlinkClick r:id="rId4">
                  <a:extLst>
                    <a:ext uri="{A12FA001-AC4F-418D-AE19-62706E023703}">
                      <ahyp:hlinkClr xmlns:ahyp="http://schemas.microsoft.com/office/drawing/2018/hyperlinkcolor" val="tx"/>
                    </a:ext>
                  </a:extLst>
                </a:hlinkClick>
              </a:rPr>
              <a:t>Intro à LIT SM</a:t>
            </a:r>
            <a:r>
              <a:rPr kumimoji="0" lang="fr-FR" sz="2400" b="1" i="0" u="none" strike="noStrike" kern="1200" cap="none" spc="0" normalizeH="0" baseline="0" noProof="0">
                <a:ln>
                  <a:noFill/>
                </a:ln>
                <a:solidFill>
                  <a:prstClr val="black"/>
                </a:solidFill>
                <a:effectLst/>
                <a:uLnTx/>
                <a:uFillTx/>
                <a:latin typeface="Arial" panose="020B0604020202020204" pitchFamily="34" charset="0"/>
                <a:ea typeface="Roboto Medium"/>
                <a:cs typeface="Arial" panose="020B0604020202020204" pitchFamily="34" charset="0"/>
              </a:rPr>
              <a:t>, une formation d’une heure sur la santé mentale conçue pour le personnel enseignant. Il propose un contenu connexe dans un format adapté aux réunions du personnel ou à tout autre type de formation professionnelle.​</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fr-FR" sz="2400" b="1" i="0" u="none" strike="noStrike" kern="1200" cap="none" spc="0" normalizeH="0" baseline="0" noProof="0">
                <a:ln>
                  <a:noFill/>
                </a:ln>
                <a:solidFill>
                  <a:prstClr val="black"/>
                </a:solidFill>
                <a:effectLst/>
                <a:uLnTx/>
                <a:uFillTx/>
                <a:latin typeface="Arial" panose="020B0604020202020204" pitchFamily="34" charset="0"/>
                <a:ea typeface="Roboto Medium"/>
                <a:cs typeface="Arial" panose="020B0604020202020204" pitchFamily="34" charset="0"/>
              </a:rPr>
              <a:t>Adaptez les diapositives à vos besoins. Vous pouvez les modifier ou les réorganiser. Prenez le temps de réfléchir et d’évaluer les options qui vous semblent pertinentes ou qui correspondent au temps dont vous disposez.​</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fr-FR" sz="2400" b="1" i="0" u="none" strike="noStrike" kern="1200" cap="none" spc="0" normalizeH="0" baseline="0" noProof="0">
                <a:ln>
                  <a:noFill/>
                </a:ln>
                <a:solidFill>
                  <a:prstClr val="black"/>
                </a:solidFill>
                <a:effectLst/>
                <a:uLnTx/>
                <a:uFillTx/>
                <a:latin typeface="Arial" panose="020B0604020202020204" pitchFamily="34" charset="0"/>
                <a:ea typeface="Roboto Medium"/>
                <a:cs typeface="Arial" panose="020B0604020202020204" pitchFamily="34" charset="0"/>
              </a:rPr>
              <a:t>Envisagez de compléter les ressources avec des activités et des informations supplémentaires </a:t>
            </a:r>
            <a:r>
              <a:rPr kumimoji="0" lang="fr-FR" sz="2400" b="1" i="0" u="none" strike="noStrike" kern="1200" cap="none" spc="0" normalizeH="0" baseline="0" noProof="0">
                <a:ln>
                  <a:noFill/>
                </a:ln>
                <a:solidFill>
                  <a:prstClr val="black"/>
                </a:solidFill>
                <a:effectLst/>
                <a:uLnTx/>
                <a:uFillTx/>
                <a:latin typeface="Arial" panose="020B0604020202020204" pitchFamily="34" charset="0"/>
                <a:ea typeface="Roboto Black" panose="02000000000000000000" pitchFamily="2" charset="0"/>
                <a:cs typeface="Arial" panose="020B0604020202020204" pitchFamily="34" charset="0"/>
              </a:rPr>
              <a:t>adaptées à votre région et à votre conseil scolaire </a:t>
            </a:r>
            <a:r>
              <a:rPr kumimoji="0" lang="fr-FR" sz="2400" b="1" i="0" u="none" strike="noStrike" kern="1200" cap="none" spc="0" normalizeH="0" baseline="0" noProof="0">
                <a:ln>
                  <a:noFill/>
                </a:ln>
                <a:solidFill>
                  <a:prstClr val="black"/>
                </a:solidFill>
                <a:effectLst/>
                <a:uLnTx/>
                <a:uFillTx/>
                <a:latin typeface="Arial" panose="020B0604020202020204" pitchFamily="34" charset="0"/>
                <a:ea typeface="Roboto Medium"/>
                <a:cs typeface="Arial" panose="020B0604020202020204" pitchFamily="34" charset="0"/>
              </a:rPr>
              <a:t>(p. ex., programmes locaux de santé mentale, possibilités de formation, etc.).​</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fr-FR" sz="2400" b="1" i="0" u="none" strike="noStrike" kern="1200" cap="none" spc="0" normalizeH="0" baseline="0" noProof="0">
                <a:ln>
                  <a:noFill/>
                </a:ln>
                <a:solidFill>
                  <a:prstClr val="black"/>
                </a:solidFill>
                <a:effectLst/>
                <a:uLnTx/>
                <a:uFillTx/>
                <a:latin typeface="Arial" panose="020B0604020202020204" pitchFamily="34" charset="0"/>
                <a:ea typeface="Roboto Medium"/>
                <a:cs typeface="Arial" panose="020B0604020202020204" pitchFamily="34" charset="0"/>
              </a:rPr>
              <a:t>Envisagez la possibilité d’inviter les membres du personnel à suivre le cours en ligne. Il est gratuit, peut être suivi à son propre rythme et un certificat est délivré à la fin de la formation.​</a:t>
            </a:r>
          </a:p>
        </p:txBody>
      </p:sp>
    </p:spTree>
    <p:extLst>
      <p:ext uri="{BB962C8B-B14F-4D97-AF65-F5344CB8AC3E}">
        <p14:creationId xmlns:p14="http://schemas.microsoft.com/office/powerpoint/2010/main" val="1115334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FA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69A73EC-296D-0717-7CD3-08B7679A1289}"/>
              </a:ext>
              <a:ext uri="{C183D7F6-B498-43B3-948B-1728B52AA6E4}">
                <adec:decorative xmlns:adec="http://schemas.microsoft.com/office/drawing/2017/decorative" val="1"/>
              </a:ext>
            </a:extLst>
          </p:cNvPr>
          <p:cNvSpPr/>
          <p:nvPr/>
        </p:nvSpPr>
        <p:spPr>
          <a:xfrm>
            <a:off x="0" y="4966618"/>
            <a:ext cx="12192000" cy="16942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2" name="Title 1">
            <a:extLst>
              <a:ext uri="{FF2B5EF4-FFF2-40B4-BE49-F238E27FC236}">
                <a16:creationId xmlns:a16="http://schemas.microsoft.com/office/drawing/2014/main" id="{3BE5674B-1551-4F71-5426-1655A99E528B}"/>
              </a:ext>
            </a:extLst>
          </p:cNvPr>
          <p:cNvSpPr>
            <a:spLocks noGrp="1"/>
          </p:cNvSpPr>
          <p:nvPr>
            <p:ph type="title"/>
          </p:nvPr>
        </p:nvSpPr>
        <p:spPr>
          <a:xfrm>
            <a:off x="1183341" y="-134470"/>
            <a:ext cx="10871283" cy="1325563"/>
          </a:xfrm>
        </p:spPr>
        <p:txBody>
          <a:bodyPr>
            <a:normAutofit/>
          </a:bodyPr>
          <a:lstStyle/>
          <a:p>
            <a:r>
              <a:rPr lang="fr-FR" sz="4000" b="1" noProof="0">
                <a:latin typeface="Century Gothic" panose="020B0502020202020204" pitchFamily="34" charset="0"/>
                <a:cs typeface="Poppins SemiBold"/>
              </a:rPr>
              <a:t>Notes pour les animateurs/animatrices </a:t>
            </a:r>
            <a:r>
              <a:rPr lang="fr-FR" sz="4000" b="1" noProof="0">
                <a:solidFill>
                  <a:srgbClr val="FDFBD8"/>
                </a:solidFill>
                <a:latin typeface="Century Gothic" panose="020B0502020202020204" pitchFamily="34" charset="0"/>
                <a:cs typeface="Poppins SemiBold"/>
              </a:rPr>
              <a:t>2</a:t>
            </a:r>
            <a:r>
              <a:rPr lang="fr-FR" sz="4000" b="1" noProof="0">
                <a:latin typeface="Century Gothic" panose="020B0502020202020204" pitchFamily="34" charset="0"/>
                <a:cs typeface="Poppins SemiBold"/>
              </a:rPr>
              <a:t>​</a:t>
            </a:r>
            <a:endParaRPr lang="fr-FR" sz="4000" b="1" noProof="0">
              <a:solidFill>
                <a:srgbClr val="FDFAD7"/>
              </a:solidFill>
              <a:latin typeface="Century Gothic" panose="020B0502020202020204" pitchFamily="34" charset="0"/>
              <a:cs typeface="Poppins SemiBold"/>
            </a:endParaRPr>
          </a:p>
        </p:txBody>
      </p:sp>
      <p:pic>
        <p:nvPicPr>
          <p:cNvPr id="5" name="Picture 4" descr="crayon">
            <a:extLst>
              <a:ext uri="{FF2B5EF4-FFF2-40B4-BE49-F238E27FC236}">
                <a16:creationId xmlns:a16="http://schemas.microsoft.com/office/drawing/2014/main" id="{4AAA3162-93A1-549C-B7A3-DD0729662ACA}"/>
              </a:ext>
            </a:extLst>
          </p:cNvPr>
          <p:cNvPicPr>
            <a:picLocks noChangeAspect="1"/>
          </p:cNvPicPr>
          <p:nvPr/>
        </p:nvPicPr>
        <p:blipFill>
          <a:blip r:embed="rId3"/>
          <a:stretch>
            <a:fillRect/>
          </a:stretch>
        </p:blipFill>
        <p:spPr>
          <a:xfrm flipH="1">
            <a:off x="260688" y="225425"/>
            <a:ext cx="580350" cy="649846"/>
          </a:xfrm>
          <a:prstGeom prst="rect">
            <a:avLst/>
          </a:prstGeom>
          <a:ln>
            <a:noFill/>
          </a:ln>
        </p:spPr>
      </p:pic>
      <p:sp>
        <p:nvSpPr>
          <p:cNvPr id="10" name="Content Placeholder 9">
            <a:extLst>
              <a:ext uri="{FF2B5EF4-FFF2-40B4-BE49-F238E27FC236}">
                <a16:creationId xmlns:a16="http://schemas.microsoft.com/office/drawing/2014/main" id="{64C7B5A5-A028-BFE1-1A6C-42FF60061FA5}"/>
              </a:ext>
            </a:extLst>
          </p:cNvPr>
          <p:cNvSpPr>
            <a:spLocks noGrp="1"/>
          </p:cNvSpPr>
          <p:nvPr>
            <p:ph sz="quarter" idx="4"/>
          </p:nvPr>
        </p:nvSpPr>
        <p:spPr>
          <a:xfrm>
            <a:off x="643382" y="1247776"/>
            <a:ext cx="10871283" cy="3953529"/>
          </a:xfrm>
        </p:spPr>
        <p:txBody>
          <a:bodyPr vert="horz" lIns="91440" tIns="45720" rIns="91440" bIns="45720" rtlCol="0" anchor="t">
            <a:normAutofit/>
          </a:bodyPr>
          <a:lstStyle/>
          <a:p>
            <a:pPr marL="0" indent="0" fontAlgn="base">
              <a:lnSpc>
                <a:spcPct val="110000"/>
              </a:lnSpc>
              <a:buNone/>
            </a:pPr>
            <a:r>
              <a:rPr lang="fr-FR" sz="2600" noProof="0">
                <a:latin typeface="Arial" panose="020B0604020202020204" pitchFamily="34" charset="0"/>
                <a:ea typeface="Roboto Medium" panose="02000000000000000000" pitchFamily="2" charset="0"/>
                <a:cs typeface="Arial" panose="020B0604020202020204" pitchFamily="34" charset="0"/>
              </a:rPr>
              <a:t>Matériel nécessaire :​</a:t>
            </a:r>
          </a:p>
          <a:p>
            <a:pPr fontAlgn="base">
              <a:lnSpc>
                <a:spcPct val="110000"/>
              </a:lnSpc>
            </a:pPr>
            <a:r>
              <a:rPr lang="fr-FR" sz="2400" noProof="0">
                <a:latin typeface="Arial" panose="020B0604020202020204" pitchFamily="34" charset="0"/>
                <a:ea typeface="Roboto Medium" panose="02000000000000000000" pitchFamily="2" charset="0"/>
                <a:cs typeface="Arial" panose="020B0604020202020204" pitchFamily="34" charset="0"/>
              </a:rPr>
              <a:t>Notes adhésives, stylos​</a:t>
            </a:r>
          </a:p>
          <a:p>
            <a:pPr fontAlgn="base">
              <a:lnSpc>
                <a:spcPct val="110000"/>
              </a:lnSpc>
            </a:pPr>
            <a:r>
              <a:rPr lang="fr-FR" sz="2400" noProof="0">
                <a:latin typeface="Arial" panose="020B0604020202020204" pitchFamily="34" charset="0"/>
                <a:ea typeface="Roboto Medium" panose="02000000000000000000" pitchFamily="2" charset="0"/>
                <a:cs typeface="Arial" panose="020B0604020202020204" pitchFamily="34" charset="0"/>
              </a:rPr>
              <a:t>Papier graphique, marqueurs​</a:t>
            </a:r>
          </a:p>
          <a:p>
            <a:pPr fontAlgn="base">
              <a:lnSpc>
                <a:spcPct val="110000"/>
              </a:lnSpc>
            </a:pPr>
            <a:r>
              <a:rPr lang="fr-FR" sz="2400" noProof="0">
                <a:latin typeface="Arial" panose="020B0604020202020204" pitchFamily="34" charset="0"/>
                <a:ea typeface="Roboto Medium" panose="02000000000000000000" pitchFamily="2" charset="0"/>
                <a:cs typeface="Arial" panose="020B0604020202020204" pitchFamily="34" charset="0"/>
              </a:rPr>
              <a:t>Dispositifs permettant d’accéder au cours en ligne (si vous souhaitez l’intégrer à l’apprentissage)​</a:t>
            </a:r>
          </a:p>
          <a:p>
            <a:pPr marL="0" indent="0" fontAlgn="base">
              <a:lnSpc>
                <a:spcPct val="110000"/>
              </a:lnSpc>
              <a:buNone/>
            </a:pPr>
            <a:r>
              <a:rPr lang="fr-FR" sz="2600" noProof="0">
                <a:latin typeface="Arial" panose="020B0604020202020204" pitchFamily="34" charset="0"/>
                <a:ea typeface="Roboto Medium" panose="02000000000000000000" pitchFamily="2" charset="0"/>
                <a:cs typeface="Arial" panose="020B0604020202020204" pitchFamily="34" charset="0"/>
              </a:rPr>
              <a:t>Pour faciliter l’animation et assurer la cohérence avec le cours, référez-vous aux symboles ci-dessous :​</a:t>
            </a:r>
          </a:p>
        </p:txBody>
      </p:sp>
      <p:pic>
        <p:nvPicPr>
          <p:cNvPr id="4" name="Picture 3" descr="Illustration représentant la silhouette d'une tête humaine en bleu, avec le cerveau représenté en blanc et des lignes vertes rayonnant au-dessus pour le mettre en valeur. Texte : Comprendre le sujet.">
            <a:extLst>
              <a:ext uri="{FF2B5EF4-FFF2-40B4-BE49-F238E27FC236}">
                <a16:creationId xmlns:a16="http://schemas.microsoft.com/office/drawing/2014/main" id="{F58F5398-907F-3D08-C5B8-100EC337E8D9}"/>
              </a:ext>
            </a:extLst>
          </p:cNvPr>
          <p:cNvPicPr>
            <a:picLocks noChangeAspect="1"/>
          </p:cNvPicPr>
          <p:nvPr/>
        </p:nvPicPr>
        <p:blipFill>
          <a:blip r:embed="rId4"/>
          <a:stretch>
            <a:fillRect/>
          </a:stretch>
        </p:blipFill>
        <p:spPr>
          <a:xfrm>
            <a:off x="1047266" y="5097126"/>
            <a:ext cx="1479610" cy="1605644"/>
          </a:xfrm>
          <a:prstGeom prst="rect">
            <a:avLst/>
          </a:prstGeom>
        </p:spPr>
      </p:pic>
      <p:pic>
        <p:nvPicPr>
          <p:cNvPr id="6" name="Picture 5" descr="Illustration d'une loupe sur un cercle vert. Texte : Découvrez différentes stratégies.">
            <a:extLst>
              <a:ext uri="{FF2B5EF4-FFF2-40B4-BE49-F238E27FC236}">
                <a16:creationId xmlns:a16="http://schemas.microsoft.com/office/drawing/2014/main" id="{082EAE57-36F9-F466-9BD2-A0D0EB890DF6}"/>
              </a:ext>
            </a:extLst>
          </p:cNvPr>
          <p:cNvPicPr>
            <a:picLocks noChangeAspect="1"/>
          </p:cNvPicPr>
          <p:nvPr/>
        </p:nvPicPr>
        <p:blipFill>
          <a:blip r:embed="rId5"/>
          <a:stretch>
            <a:fillRect/>
          </a:stretch>
        </p:blipFill>
        <p:spPr>
          <a:xfrm>
            <a:off x="3052052" y="5097126"/>
            <a:ext cx="1479610" cy="1605643"/>
          </a:xfrm>
          <a:prstGeom prst="rect">
            <a:avLst/>
          </a:prstGeom>
        </p:spPr>
      </p:pic>
      <p:pic>
        <p:nvPicPr>
          <p:cNvPr id="7" name="Picture 6" descr="Illustration représentant la silhouette d'une tête humaine qui se regarde dans un miroir et voit son reflet. Texte : « Réfléchir » ">
            <a:extLst>
              <a:ext uri="{FF2B5EF4-FFF2-40B4-BE49-F238E27FC236}">
                <a16:creationId xmlns:a16="http://schemas.microsoft.com/office/drawing/2014/main" id="{A751CA28-E61A-2C13-EA46-9B283E1137F4}"/>
              </a:ext>
            </a:extLst>
          </p:cNvPr>
          <p:cNvPicPr>
            <a:picLocks noChangeAspect="1"/>
          </p:cNvPicPr>
          <p:nvPr/>
        </p:nvPicPr>
        <p:blipFill>
          <a:blip r:embed="rId6"/>
          <a:stretch>
            <a:fillRect/>
          </a:stretch>
        </p:blipFill>
        <p:spPr>
          <a:xfrm>
            <a:off x="5084052" y="5097126"/>
            <a:ext cx="1479611" cy="1605644"/>
          </a:xfrm>
          <a:prstGeom prst="rect">
            <a:avLst/>
          </a:prstGeom>
        </p:spPr>
      </p:pic>
      <p:pic>
        <p:nvPicPr>
          <p:cNvPr id="8" name="Picture 7" descr="Illustration représentant un marteau et une clé croisés en forme de X à l'intérieur d'un cercle violet. Texte : Construisez votre boîte à outils.">
            <a:extLst>
              <a:ext uri="{FF2B5EF4-FFF2-40B4-BE49-F238E27FC236}">
                <a16:creationId xmlns:a16="http://schemas.microsoft.com/office/drawing/2014/main" id="{45714EE3-C7BE-770B-4AFD-D8934FFCA017}"/>
              </a:ext>
            </a:extLst>
          </p:cNvPr>
          <p:cNvPicPr>
            <a:picLocks noChangeAspect="1"/>
          </p:cNvPicPr>
          <p:nvPr/>
        </p:nvPicPr>
        <p:blipFill>
          <a:blip r:embed="rId7"/>
          <a:stretch>
            <a:fillRect/>
          </a:stretch>
        </p:blipFill>
        <p:spPr>
          <a:xfrm>
            <a:off x="7243051" y="5097126"/>
            <a:ext cx="1407040" cy="1533074"/>
          </a:xfrm>
          <a:prstGeom prst="rect">
            <a:avLst/>
          </a:prstGeom>
        </p:spPr>
      </p:pic>
      <p:pic>
        <p:nvPicPr>
          <p:cNvPr id="9" name="Picture 8" descr="Cercle bleu avec l'illustration d'un livre ouvert muni d'un marque-page vert. Texte : « Aller plus loin. »">
            <a:extLst>
              <a:ext uri="{FF2B5EF4-FFF2-40B4-BE49-F238E27FC236}">
                <a16:creationId xmlns:a16="http://schemas.microsoft.com/office/drawing/2014/main" id="{6BD04E17-2B9D-0143-158C-2F299D0AE593}"/>
              </a:ext>
            </a:extLst>
          </p:cNvPr>
          <p:cNvPicPr>
            <a:picLocks noChangeAspect="1"/>
          </p:cNvPicPr>
          <p:nvPr/>
        </p:nvPicPr>
        <p:blipFill>
          <a:blip r:embed="rId8"/>
          <a:stretch>
            <a:fillRect/>
          </a:stretch>
        </p:blipFill>
        <p:spPr>
          <a:xfrm>
            <a:off x="9311338" y="5097126"/>
            <a:ext cx="1561255" cy="1705431"/>
          </a:xfrm>
          <a:prstGeom prst="rect">
            <a:avLst/>
          </a:prstGeom>
        </p:spPr>
      </p:pic>
    </p:spTree>
    <p:extLst>
      <p:ext uri="{BB962C8B-B14F-4D97-AF65-F5344CB8AC3E}">
        <p14:creationId xmlns:p14="http://schemas.microsoft.com/office/powerpoint/2010/main" val="372322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B0444-31AF-48C6-8F35-1330948D7A05}"/>
              </a:ext>
            </a:extLst>
          </p:cNvPr>
          <p:cNvSpPr>
            <a:spLocks noGrp="1"/>
          </p:cNvSpPr>
          <p:nvPr>
            <p:ph type="title" idx="4294967295"/>
          </p:nvPr>
        </p:nvSpPr>
        <p:spPr>
          <a:xfrm>
            <a:off x="119437" y="436568"/>
            <a:ext cx="7161718" cy="728905"/>
          </a:xfrm>
        </p:spPr>
        <p:txBody>
          <a:bodyPr>
            <a:normAutofit fontScale="90000"/>
          </a:bodyPr>
          <a:lstStyle/>
          <a:p>
            <a:r>
              <a:rPr lang="fr-FR" b="1" noProof="0">
                <a:solidFill>
                  <a:srgbClr val="333333"/>
                </a:solidFill>
                <a:latin typeface="Century Gothic" panose="020B0502020202020204" pitchFamily="34" charset="0"/>
                <a:cs typeface="Poppins SemiBold"/>
              </a:rPr>
              <a:t>À la fin de ce module, vous serez en mesure :</a:t>
            </a:r>
            <a:endParaRPr lang="fr-FR" b="1" noProof="0">
              <a:latin typeface="Century Gothic" panose="020B0502020202020204" pitchFamily="34" charset="0"/>
              <a:cs typeface="Poppins SemiBold" panose="00000700000000000000" pitchFamily="2" charset="0"/>
            </a:endParaRPr>
          </a:p>
        </p:txBody>
      </p:sp>
      <p:sp>
        <p:nvSpPr>
          <p:cNvPr id="3" name="Text Placeholder 2"/>
          <p:cNvSpPr>
            <a:spLocks noGrp="1"/>
          </p:cNvSpPr>
          <p:nvPr>
            <p:ph type="body" idx="4294967295"/>
          </p:nvPr>
        </p:nvSpPr>
        <p:spPr>
          <a:xfrm>
            <a:off x="438136" y="1489728"/>
            <a:ext cx="8013509" cy="4441171"/>
          </a:xfrm>
        </p:spPr>
        <p:txBody>
          <a:bodyPr vert="horz" lIns="91440" tIns="45720" rIns="91440" bIns="45720" rtlCol="0" anchor="t">
            <a:noAutofit/>
          </a:bodyPr>
          <a:lstStyle/>
          <a:p>
            <a:pPr marL="412750" indent="-400050">
              <a:lnSpc>
                <a:spcPct val="110000"/>
              </a:lnSpc>
              <a:spcAft>
                <a:spcPts val="600"/>
              </a:spcAft>
              <a:buFont typeface="Wingdings" pitchFamily="2" charset="2"/>
              <a:buChar char="ü"/>
            </a:pPr>
            <a:r>
              <a:rPr lang="fr-FR" sz="2400" noProof="0">
                <a:solidFill>
                  <a:srgbClr val="333333"/>
                </a:solidFill>
                <a:latin typeface="Arial" panose="020B0604020202020204" pitchFamily="34" charset="0"/>
                <a:ea typeface="Roboto Medium"/>
                <a:cs typeface="Arial" panose="020B0604020202020204" pitchFamily="34" charset="0"/>
              </a:rPr>
              <a:t>D’approfondir votre compréhension de la stigmatisation liée aux maladies mentales</a:t>
            </a:r>
          </a:p>
          <a:p>
            <a:pPr marL="412750" indent="-400050">
              <a:lnSpc>
                <a:spcPct val="110000"/>
              </a:lnSpc>
              <a:spcAft>
                <a:spcPts val="600"/>
              </a:spcAft>
              <a:buFont typeface="Wingdings" pitchFamily="2" charset="2"/>
              <a:buChar char="ü"/>
            </a:pPr>
            <a:r>
              <a:rPr lang="fr-FR" sz="2400" noProof="0">
                <a:solidFill>
                  <a:srgbClr val="333333"/>
                </a:solidFill>
                <a:latin typeface="Arial" panose="020B0604020202020204" pitchFamily="34" charset="0"/>
                <a:ea typeface="Roboto Medium"/>
                <a:cs typeface="Arial" panose="020B0604020202020204" pitchFamily="34" charset="0"/>
              </a:rPr>
              <a:t>D’examiner les facteurs qui contribuent à la stigmatisation liée à la santé mentale</a:t>
            </a:r>
          </a:p>
          <a:p>
            <a:pPr marL="412750" indent="-400050">
              <a:lnSpc>
                <a:spcPct val="110000"/>
              </a:lnSpc>
              <a:spcAft>
                <a:spcPts val="600"/>
              </a:spcAft>
              <a:buFont typeface="Wingdings" pitchFamily="2" charset="2"/>
              <a:buChar char="ü"/>
            </a:pPr>
            <a:r>
              <a:rPr lang="fr-FR" sz="2400" noProof="0">
                <a:solidFill>
                  <a:srgbClr val="333333"/>
                </a:solidFill>
                <a:latin typeface="Arial" panose="020B0604020202020204" pitchFamily="34" charset="0"/>
                <a:ea typeface="Roboto Medium"/>
                <a:cs typeface="Arial" panose="020B0604020202020204" pitchFamily="34" charset="0"/>
              </a:rPr>
              <a:t>De comprendre pourquoi la stigmatisation liée à la santé mentale pose problème</a:t>
            </a:r>
          </a:p>
          <a:p>
            <a:pPr marL="412750" indent="-400050">
              <a:lnSpc>
                <a:spcPct val="110000"/>
              </a:lnSpc>
              <a:spcAft>
                <a:spcPts val="600"/>
              </a:spcAft>
              <a:buFont typeface="Wingdings" pitchFamily="2" charset="2"/>
              <a:buChar char="ü"/>
            </a:pPr>
            <a:r>
              <a:rPr lang="fr-FR" sz="2400" noProof="0">
                <a:solidFill>
                  <a:srgbClr val="333333"/>
                </a:solidFill>
                <a:latin typeface="Arial" panose="020B0604020202020204" pitchFamily="34" charset="0"/>
                <a:ea typeface="Roboto Medium"/>
                <a:cs typeface="Arial" panose="020B0604020202020204" pitchFamily="34" charset="0"/>
              </a:rPr>
              <a:t>De décrire des moyens de réduire la stigmatisation liée à la maladie mentale</a:t>
            </a:r>
          </a:p>
        </p:txBody>
      </p:sp>
      <p:pic>
        <p:nvPicPr>
          <p:cNvPr id="1026" name="Picture 2">
            <a:extLst>
              <a:ext uri="{FF2B5EF4-FFF2-40B4-BE49-F238E27FC236}">
                <a16:creationId xmlns:a16="http://schemas.microsoft.com/office/drawing/2014/main" id="{931F251E-53C3-1083-EDD8-DEBB78929573}"/>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22135" y="297255"/>
            <a:ext cx="2242457" cy="2177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4716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74B73-CB55-086A-1B97-3DFBE3797F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53CF9B-5473-8381-9628-58E2AAAA74A8}"/>
              </a:ext>
            </a:extLst>
          </p:cNvPr>
          <p:cNvSpPr>
            <a:spLocks noGrp="1"/>
          </p:cNvSpPr>
          <p:nvPr>
            <p:ph type="title" idx="4294967295"/>
          </p:nvPr>
        </p:nvSpPr>
        <p:spPr>
          <a:xfrm>
            <a:off x="119437" y="405038"/>
            <a:ext cx="7161718" cy="728905"/>
          </a:xfrm>
        </p:spPr>
        <p:txBody>
          <a:bodyPr>
            <a:normAutofit fontScale="90000"/>
          </a:bodyPr>
          <a:lstStyle/>
          <a:p>
            <a:r>
              <a:rPr lang="fr-FR" sz="4000" b="1">
                <a:solidFill>
                  <a:srgbClr val="333333"/>
                </a:solidFill>
                <a:latin typeface="Century Gothic" panose="020B0502020202020204" pitchFamily="34" charset="0"/>
                <a:cs typeface="Poppins SemiBold"/>
              </a:rPr>
              <a:t>Si ce sujet vous touche personnellement…</a:t>
            </a:r>
          </a:p>
        </p:txBody>
      </p:sp>
      <p:sp>
        <p:nvSpPr>
          <p:cNvPr id="3" name="Text Placeholder 2">
            <a:extLst>
              <a:ext uri="{FF2B5EF4-FFF2-40B4-BE49-F238E27FC236}">
                <a16:creationId xmlns:a16="http://schemas.microsoft.com/office/drawing/2014/main" id="{97306535-B7A4-EB16-5A14-5E2262AFB059}"/>
              </a:ext>
            </a:extLst>
          </p:cNvPr>
          <p:cNvSpPr>
            <a:spLocks noGrp="1"/>
          </p:cNvSpPr>
          <p:nvPr>
            <p:ph type="body" idx="4294967295"/>
          </p:nvPr>
        </p:nvSpPr>
        <p:spPr>
          <a:xfrm>
            <a:off x="438136" y="1489728"/>
            <a:ext cx="9183999" cy="4441171"/>
          </a:xfrm>
        </p:spPr>
        <p:txBody>
          <a:bodyPr vert="horz" lIns="91440" tIns="45720" rIns="91440" bIns="45720" rtlCol="0" anchor="t">
            <a:noAutofit/>
          </a:bodyPr>
          <a:lstStyle/>
          <a:p>
            <a:pPr>
              <a:lnSpc>
                <a:spcPct val="110000"/>
              </a:lnSpc>
              <a:spcAft>
                <a:spcPts val="600"/>
              </a:spcAft>
              <a:buFont typeface="Wingdings" pitchFamily="2" charset="2"/>
              <a:buChar char="§"/>
            </a:pPr>
            <a:r>
              <a:rPr lang="fr-FR" sz="2300" noProof="0">
                <a:solidFill>
                  <a:srgbClr val="333333"/>
                </a:solidFill>
                <a:latin typeface="Arial" panose="020B0604020202020204" pitchFamily="34" charset="0"/>
                <a:ea typeface="Roboto Medium"/>
                <a:cs typeface="Arial" panose="020B0604020202020204" pitchFamily="34" charset="0"/>
              </a:rPr>
              <a:t>Soyez bienveillant envers vous-même tout au long de cet apprentissage. </a:t>
            </a:r>
          </a:p>
          <a:p>
            <a:pPr>
              <a:lnSpc>
                <a:spcPct val="110000"/>
              </a:lnSpc>
              <a:spcAft>
                <a:spcPts val="600"/>
              </a:spcAft>
              <a:buFont typeface="Wingdings" pitchFamily="2" charset="2"/>
              <a:buChar char="§"/>
            </a:pPr>
            <a:r>
              <a:rPr lang="fr-FR" sz="2300" noProof="0">
                <a:solidFill>
                  <a:srgbClr val="333333"/>
                </a:solidFill>
                <a:latin typeface="Arial" panose="020B0604020202020204" pitchFamily="34" charset="0"/>
                <a:ea typeface="Roboto Medium"/>
                <a:cs typeface="Arial" panose="020B0604020202020204" pitchFamily="34" charset="0"/>
              </a:rPr>
              <a:t>Si ce n’est pas le bon moment pour aborder ce sujet, envisagez de reprendre cet apprentissage plus tard.</a:t>
            </a:r>
          </a:p>
          <a:p>
            <a:pPr>
              <a:lnSpc>
                <a:spcPct val="110000"/>
              </a:lnSpc>
              <a:spcAft>
                <a:spcPts val="600"/>
              </a:spcAft>
              <a:buFont typeface="Wingdings" pitchFamily="2" charset="2"/>
              <a:buChar char="§"/>
            </a:pPr>
            <a:r>
              <a:rPr lang="fr-FR" sz="2300" noProof="0">
                <a:solidFill>
                  <a:srgbClr val="333333"/>
                </a:solidFill>
                <a:latin typeface="Arial" panose="020B0604020202020204" pitchFamily="34" charset="0"/>
                <a:ea typeface="Roboto Medium"/>
                <a:cs typeface="Arial" panose="020B0604020202020204" pitchFamily="34" charset="0"/>
              </a:rPr>
              <a:t>Si vous avez besoin d’une pause, prenez-en une. </a:t>
            </a:r>
          </a:p>
          <a:p>
            <a:pPr>
              <a:lnSpc>
                <a:spcPct val="110000"/>
              </a:lnSpc>
              <a:spcAft>
                <a:spcPts val="600"/>
              </a:spcAft>
              <a:buFont typeface="Wingdings" pitchFamily="2" charset="2"/>
              <a:buChar char="§"/>
            </a:pPr>
            <a:r>
              <a:rPr lang="fr-FR" sz="2300" noProof="0">
                <a:solidFill>
                  <a:srgbClr val="333333"/>
                </a:solidFill>
                <a:latin typeface="Arial" panose="020B0604020202020204" pitchFamily="34" charset="0"/>
                <a:ea typeface="Roboto Medium"/>
                <a:cs typeface="Arial" panose="020B0604020202020204" pitchFamily="34" charset="0"/>
              </a:rPr>
              <a:t>Si vous avez besoin de respirer, faites-le (ou utilisez une autre stratégie que vous préférez). </a:t>
            </a:r>
          </a:p>
          <a:p>
            <a:pPr>
              <a:lnSpc>
                <a:spcPct val="110000"/>
              </a:lnSpc>
              <a:spcAft>
                <a:spcPts val="600"/>
              </a:spcAft>
              <a:buFont typeface="Wingdings" pitchFamily="2" charset="2"/>
              <a:buChar char="§"/>
            </a:pPr>
            <a:r>
              <a:rPr lang="fr-FR" sz="2300" noProof="0">
                <a:solidFill>
                  <a:srgbClr val="333333"/>
                </a:solidFill>
                <a:latin typeface="Arial" panose="020B0604020202020204" pitchFamily="34" charset="0"/>
                <a:ea typeface="Roboto Medium"/>
                <a:cs typeface="Arial" panose="020B0604020202020204" pitchFamily="34" charset="0"/>
              </a:rPr>
              <a:t>Sachez que la maladie mentale ne définit pas une personne, et que chacun de nous, y compris les personnes vivant avec une maladie mentale, peut se sentir bien et mener une vie pleine et riche de sens avec le soutien dont il a besoin et qu’il mérite.</a:t>
            </a:r>
          </a:p>
        </p:txBody>
      </p:sp>
      <p:pic>
        <p:nvPicPr>
          <p:cNvPr id="1026" name="Picture 2">
            <a:extLst>
              <a:ext uri="{FF2B5EF4-FFF2-40B4-BE49-F238E27FC236}">
                <a16:creationId xmlns:a16="http://schemas.microsoft.com/office/drawing/2014/main" id="{F343C4E1-CFD7-2DE7-A5F2-F49A749BEE9C}"/>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22135" y="297255"/>
            <a:ext cx="2242457" cy="2177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05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ABC3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B8F4-C5A5-0C2B-84FE-AADBCB1B2997}"/>
              </a:ext>
            </a:extLst>
          </p:cNvPr>
          <p:cNvSpPr>
            <a:spLocks noGrp="1"/>
          </p:cNvSpPr>
          <p:nvPr>
            <p:ph type="title" idx="4294967295"/>
          </p:nvPr>
        </p:nvSpPr>
        <p:spPr>
          <a:xfrm>
            <a:off x="0" y="-2852738"/>
            <a:ext cx="10515600" cy="2852738"/>
          </a:xfrm>
        </p:spPr>
        <p:txBody>
          <a:bodyPr vert="horz" lIns="91440" tIns="45720" rIns="91440" bIns="45720" rtlCol="0" anchor="b">
            <a:normAutofit/>
          </a:bodyPr>
          <a:lstStyle/>
          <a:p>
            <a:pPr algn="l" rtl="0"/>
            <a:r>
              <a:rPr lang="fr-FR" b="0" i="0" u="none" baseline="0" noProof="0"/>
              <a:t>Comprendre le sujet</a:t>
            </a:r>
          </a:p>
        </p:txBody>
      </p:sp>
      <p:pic>
        <p:nvPicPr>
          <p:cNvPr id="3" name="Picture 2" descr="Illustration représentant la silhouette d'une tête humaine en bleu, avec le cerveau représenté en blanc et des lignes vertes rayonnant au-dessus pour le mettre en valeur. Texte : Comprendre le sujet.">
            <a:extLst>
              <a:ext uri="{FF2B5EF4-FFF2-40B4-BE49-F238E27FC236}">
                <a16:creationId xmlns:a16="http://schemas.microsoft.com/office/drawing/2014/main" id="{CDA8B44B-F8F9-CD2E-2DF6-BB7E5FA98EFB}"/>
              </a:ext>
            </a:extLst>
          </p:cNvPr>
          <p:cNvPicPr>
            <a:picLocks noChangeAspect="1"/>
          </p:cNvPicPr>
          <p:nvPr/>
        </p:nvPicPr>
        <p:blipFill>
          <a:blip r:embed="rId3"/>
          <a:stretch>
            <a:fillRect/>
          </a:stretch>
        </p:blipFill>
        <p:spPr>
          <a:xfrm>
            <a:off x="3396766" y="761999"/>
            <a:ext cx="5398467" cy="5851073"/>
          </a:xfrm>
          <a:prstGeom prst="rect">
            <a:avLst/>
          </a:prstGeom>
        </p:spPr>
      </p:pic>
    </p:spTree>
    <p:extLst>
      <p:ext uri="{BB962C8B-B14F-4D97-AF65-F5344CB8AC3E}">
        <p14:creationId xmlns:p14="http://schemas.microsoft.com/office/powerpoint/2010/main" val="2110186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0D741-CE45-9C29-0FDD-74BA92479C70}"/>
              </a:ext>
            </a:extLst>
          </p:cNvPr>
          <p:cNvSpPr txBox="1">
            <a:spLocks noGrp="1"/>
          </p:cNvSpPr>
          <p:nvPr>
            <p:ph type="title" idx="4294967295"/>
          </p:nvPr>
        </p:nvSpPr>
        <p:spPr>
          <a:xfrm>
            <a:off x="430714" y="101908"/>
            <a:ext cx="11729049"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1" u="none" strike="noStrike" kern="1200" cap="none" spc="0" normalizeH="0" baseline="0" noProof="0">
                <a:ln>
                  <a:noFill/>
                </a:ln>
                <a:solidFill>
                  <a:schemeClr val="tx1"/>
                </a:solidFill>
                <a:effectLst/>
                <a:uLnTx/>
                <a:uFillTx/>
                <a:latin typeface="Century Gothic" panose="020B0502020202020204" pitchFamily="34" charset="0"/>
                <a:ea typeface="+mn-ea"/>
                <a:cs typeface="Poppins SemiBold"/>
              </a:rPr>
              <a:t>Termes clés</a:t>
            </a:r>
          </a:p>
        </p:txBody>
      </p:sp>
      <p:graphicFrame>
        <p:nvGraphicFramePr>
          <p:cNvPr id="5" name="Table 4">
            <a:extLst>
              <a:ext uri="{FF2B5EF4-FFF2-40B4-BE49-F238E27FC236}">
                <a16:creationId xmlns:a16="http://schemas.microsoft.com/office/drawing/2014/main" id="{CEF764E6-A60A-C3E0-5CCA-788E152172EE}"/>
              </a:ext>
            </a:extLst>
          </p:cNvPr>
          <p:cNvGraphicFramePr>
            <a:graphicFrameLocks noGrp="1"/>
          </p:cNvGraphicFramePr>
          <p:nvPr>
            <p:extLst>
              <p:ext uri="{D42A27DB-BD31-4B8C-83A1-F6EECF244321}">
                <p14:modId xmlns:p14="http://schemas.microsoft.com/office/powerpoint/2010/main" val="443517007"/>
              </p:ext>
            </p:extLst>
          </p:nvPr>
        </p:nvGraphicFramePr>
        <p:xfrm>
          <a:off x="462784" y="1162262"/>
          <a:ext cx="10923777" cy="3749040"/>
        </p:xfrm>
        <a:graphic>
          <a:graphicData uri="http://schemas.openxmlformats.org/drawingml/2006/table">
            <a:tbl>
              <a:tblPr firstRow="1" bandRow="1">
                <a:tableStyleId>{2D5ABB26-0587-4C30-8999-92F81FD0307C}</a:tableStyleId>
              </a:tblPr>
              <a:tblGrid>
                <a:gridCol w="3994785">
                  <a:extLst>
                    <a:ext uri="{9D8B030D-6E8A-4147-A177-3AD203B41FA5}">
                      <a16:colId xmlns:a16="http://schemas.microsoft.com/office/drawing/2014/main" val="1403256579"/>
                    </a:ext>
                  </a:extLst>
                </a:gridCol>
                <a:gridCol w="3543100">
                  <a:extLst>
                    <a:ext uri="{9D8B030D-6E8A-4147-A177-3AD203B41FA5}">
                      <a16:colId xmlns:a16="http://schemas.microsoft.com/office/drawing/2014/main" val="378816292"/>
                    </a:ext>
                  </a:extLst>
                </a:gridCol>
                <a:gridCol w="3385892">
                  <a:extLst>
                    <a:ext uri="{9D8B030D-6E8A-4147-A177-3AD203B41FA5}">
                      <a16:colId xmlns:a16="http://schemas.microsoft.com/office/drawing/2014/main" val="1269163192"/>
                    </a:ext>
                  </a:extLst>
                </a:gridCol>
              </a:tblGrid>
              <a:tr h="3068954">
                <a:tc>
                  <a:txBody>
                    <a:bodyPr/>
                    <a:lstStyle/>
                    <a:p>
                      <a:pPr marL="0" marR="0" lvl="0" indent="0" algn="l" rtl="0" eaLnBrk="1" fontAlgn="auto" latinLnBrk="0" hangingPunct="1">
                        <a:lnSpc>
                          <a:spcPct val="100000"/>
                        </a:lnSpc>
                        <a:spcBef>
                          <a:spcPts val="0"/>
                        </a:spcBef>
                        <a:spcAft>
                          <a:spcPts val="0"/>
                        </a:spcAft>
                        <a:buClrTx/>
                        <a:buSzTx/>
                        <a:buFontTx/>
                        <a:buNone/>
                      </a:pPr>
                      <a:r>
                        <a:rPr lang="fr-FR" sz="2400" b="1" noProof="0">
                          <a:solidFill>
                            <a:schemeClr val="tx1"/>
                          </a:solidFill>
                          <a:latin typeface="Arial" panose="020B0604020202020204" pitchFamily="34" charset="0"/>
                          <a:ea typeface="Roboto Black"/>
                          <a:cs typeface="Arial" panose="020B0604020202020204" pitchFamily="34" charset="0"/>
                        </a:rPr>
                        <a:t>Préjugé :</a:t>
                      </a:r>
                      <a:endParaRPr lang="fr-FR" noProof="0">
                        <a:latin typeface="Arial" panose="020B0604020202020204" pitchFamily="34" charset="0"/>
                        <a:cs typeface="Arial" panose="020B0604020202020204" pitchFamily="34" charset="0"/>
                      </a:endParaRPr>
                    </a:p>
                    <a:p>
                      <a:pPr marL="0" marR="0" lvl="0" indent="0" algn="l">
                        <a:lnSpc>
                          <a:spcPct val="100000"/>
                        </a:lnSpc>
                        <a:spcBef>
                          <a:spcPts val="0"/>
                        </a:spcBef>
                        <a:spcAft>
                          <a:spcPts val="0"/>
                        </a:spcAft>
                        <a:buClrTx/>
                        <a:buSzTx/>
                        <a:buFontTx/>
                        <a:buNone/>
                      </a:pPr>
                      <a:endParaRPr lang="fr-FR" sz="2400" noProof="0">
                        <a:solidFill>
                          <a:schemeClr val="tx1"/>
                        </a:solidFill>
                        <a:latin typeface="Arial" panose="020B0604020202020204" pitchFamily="34" charset="0"/>
                        <a:ea typeface="Roboto Medium"/>
                        <a:cs typeface="Arial" panose="020B0604020202020204" pitchFamily="34" charset="0"/>
                      </a:endParaRPr>
                    </a:p>
                    <a:p>
                      <a:pPr marL="0" marR="0" lvl="0" indent="0" algn="l">
                        <a:lnSpc>
                          <a:spcPct val="100000"/>
                        </a:lnSpc>
                        <a:spcBef>
                          <a:spcPts val="0"/>
                        </a:spcBef>
                        <a:spcAft>
                          <a:spcPts val="0"/>
                        </a:spcAft>
                        <a:buClrTx/>
                        <a:buSzTx/>
                        <a:buFontTx/>
                        <a:buNone/>
                      </a:pPr>
                      <a:r>
                        <a:rPr lang="fr-FR" sz="2400" noProof="0">
                          <a:solidFill>
                            <a:schemeClr val="tx1"/>
                          </a:solidFill>
                          <a:latin typeface="Arial" panose="020B0604020202020204" pitchFamily="34" charset="0"/>
                          <a:ea typeface="Roboto Medium"/>
                          <a:cs typeface="Arial" panose="020B0604020202020204" pitchFamily="34" charset="0"/>
                        </a:rPr>
                        <a:t>attitudes, croyances et idées fausses négatives à l’égard d’une autre personne ou d’un groupe de personnes, fondées sur des aspects de leur identité ou de leur situation de vie </a:t>
                      </a:r>
                      <a:endParaRPr lang="fr-FR" noProof="0">
                        <a:latin typeface="Arial" panose="020B0604020202020204" pitchFamily="34" charset="0"/>
                        <a:cs typeface="Arial" panose="020B0604020202020204" pitchFamily="34" charset="0"/>
                      </a:endParaRPr>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tcPr>
                </a:tc>
                <a:tc>
                  <a:txBody>
                    <a:bodyPr/>
                    <a:lstStyle/>
                    <a:p>
                      <a:pPr lvl="0" algn="l">
                        <a:lnSpc>
                          <a:spcPct val="100000"/>
                        </a:lnSpc>
                        <a:spcBef>
                          <a:spcPts val="0"/>
                        </a:spcBef>
                        <a:spcAft>
                          <a:spcPts val="0"/>
                        </a:spcAft>
                        <a:buNone/>
                      </a:pPr>
                      <a:r>
                        <a:rPr lang="fr-FR" sz="2400" b="1" i="0" u="none" strike="noStrike" noProof="0">
                          <a:solidFill>
                            <a:schemeClr val="tx1"/>
                          </a:solidFill>
                          <a:latin typeface="Arial" panose="020B0604020202020204" pitchFamily="34" charset="0"/>
                          <a:ea typeface="Roboto Black"/>
                          <a:cs typeface="Arial" panose="020B0604020202020204" pitchFamily="34" charset="0"/>
                        </a:rPr>
                        <a:t>Discrimination : </a:t>
                      </a:r>
                      <a:endParaRPr lang="fr-FR" sz="2400" b="0" i="0" u="none" strike="noStrike" noProof="0">
                        <a:solidFill>
                          <a:srgbClr val="000000"/>
                        </a:solidFill>
                        <a:latin typeface="Arial" panose="020B0604020202020204" pitchFamily="34" charset="0"/>
                        <a:ea typeface="Roboto Medium"/>
                        <a:cs typeface="Arial" panose="020B0604020202020204" pitchFamily="34" charset="0"/>
                      </a:endParaRPr>
                    </a:p>
                    <a:p>
                      <a:pPr lvl="0" algn="l">
                        <a:lnSpc>
                          <a:spcPct val="100000"/>
                        </a:lnSpc>
                        <a:spcBef>
                          <a:spcPts val="0"/>
                        </a:spcBef>
                        <a:spcAft>
                          <a:spcPts val="0"/>
                        </a:spcAft>
                        <a:buNone/>
                      </a:pPr>
                      <a:endParaRPr lang="fr-FR" sz="2400" b="0" i="0" u="none" strike="noStrike" noProof="0">
                        <a:solidFill>
                          <a:schemeClr val="tx1"/>
                        </a:solidFill>
                        <a:latin typeface="Arial" panose="020B0604020202020204" pitchFamily="34" charset="0"/>
                        <a:ea typeface="Roboto Medium"/>
                        <a:cs typeface="Arial" panose="020B0604020202020204" pitchFamily="34" charset="0"/>
                      </a:endParaRPr>
                    </a:p>
                    <a:p>
                      <a:pPr lvl="0" algn="l">
                        <a:lnSpc>
                          <a:spcPct val="100000"/>
                        </a:lnSpc>
                        <a:spcBef>
                          <a:spcPts val="0"/>
                        </a:spcBef>
                        <a:spcAft>
                          <a:spcPts val="0"/>
                        </a:spcAft>
                        <a:buNone/>
                      </a:pPr>
                      <a:r>
                        <a:rPr lang="fr-FR" sz="2400" b="0" i="0" u="none" strike="noStrike" noProof="0">
                          <a:solidFill>
                            <a:schemeClr val="tx1"/>
                          </a:solidFill>
                          <a:latin typeface="Arial" panose="020B0604020202020204" pitchFamily="34" charset="0"/>
                          <a:ea typeface="Roboto Medium"/>
                          <a:cs typeface="Arial" panose="020B0604020202020204" pitchFamily="34" charset="0"/>
                        </a:rPr>
                        <a:t>comportement négatif ou traitement injuste qui résulte de ces attitudes, croyances et idées fausses   </a:t>
                      </a:r>
                      <a:endParaRPr lang="fr-FR" sz="2400" b="0" i="0" u="none" strike="noStrike" noProof="0">
                        <a:solidFill>
                          <a:srgbClr val="000000"/>
                        </a:solidFill>
                        <a:latin typeface="Arial" panose="020B0604020202020204" pitchFamily="34" charset="0"/>
                        <a:ea typeface="Roboto Medium"/>
                        <a:cs typeface="Arial" panose="020B0604020202020204" pitchFamily="34" charset="0"/>
                      </a:endParaRPr>
                    </a:p>
                  </a:txBody>
                  <a:tcPr>
                    <a:lnL w="0">
                      <a:noFill/>
                    </a:lnL>
                    <a:lnR w="0">
                      <a:noFill/>
                    </a:lnR>
                    <a:lnT w="0">
                      <a:noFill/>
                    </a:lnT>
                    <a:lnB w="0">
                      <a:noFill/>
                    </a:lnB>
                  </a:tcPr>
                </a:tc>
                <a:tc>
                  <a:txBody>
                    <a:bodyPr/>
                    <a:lstStyle/>
                    <a:p>
                      <a:pPr lvl="0" algn="l">
                        <a:buNone/>
                      </a:pPr>
                      <a:r>
                        <a:rPr lang="fr-FR" sz="2400" b="1" i="0" u="none" strike="noStrike" noProof="0">
                          <a:solidFill>
                            <a:srgbClr val="2F2F2F"/>
                          </a:solidFill>
                          <a:latin typeface="Arial" panose="020B0604020202020204" pitchFamily="34" charset="0"/>
                          <a:ea typeface="Roboto Black" panose="02000000000000000000" pitchFamily="2" charset="0"/>
                          <a:cs typeface="Arial" panose="020B0604020202020204" pitchFamily="34" charset="0"/>
                        </a:rPr>
                        <a:t>Stigmatisation : </a:t>
                      </a:r>
                      <a:endParaRPr lang="fr-FR" sz="2400" b="1" i="0" u="none" strike="noStrike" noProof="0">
                        <a:solidFill>
                          <a:srgbClr val="000000"/>
                        </a:solidFill>
                        <a:latin typeface="Arial" panose="020B0604020202020204" pitchFamily="34" charset="0"/>
                        <a:ea typeface="Roboto Black" panose="02000000000000000000" pitchFamily="2" charset="0"/>
                        <a:cs typeface="Arial" panose="020B0604020202020204" pitchFamily="34" charset="0"/>
                      </a:endParaRPr>
                    </a:p>
                    <a:p>
                      <a:pPr lvl="0" algn="l">
                        <a:buNone/>
                      </a:pPr>
                      <a:endParaRPr lang="fr-FR" sz="2400" b="0" i="0" u="none" strike="noStrike" noProof="0">
                        <a:solidFill>
                          <a:srgbClr val="2F2F2F"/>
                        </a:solidFill>
                        <a:latin typeface="Arial" panose="020B0604020202020204" pitchFamily="34" charset="0"/>
                        <a:ea typeface="Roboto Medium"/>
                        <a:cs typeface="Arial" panose="020B0604020202020204" pitchFamily="34" charset="0"/>
                      </a:endParaRPr>
                    </a:p>
                    <a:p>
                      <a:pPr lvl="0" algn="l">
                        <a:buNone/>
                      </a:pPr>
                      <a:r>
                        <a:rPr lang="fr-FR" sz="2400" b="0" i="0" u="none" strike="noStrike" noProof="0">
                          <a:solidFill>
                            <a:srgbClr val="2F2F2F"/>
                          </a:solidFill>
                          <a:latin typeface="Arial" panose="020B0604020202020204" pitchFamily="34" charset="0"/>
                          <a:ea typeface="Roboto Medium"/>
                          <a:cs typeface="Arial" panose="020B0604020202020204" pitchFamily="34" charset="0"/>
                        </a:rPr>
                        <a:t>attitudes négatives qui font peser injustement la honte ou la désapprobation sur quelqu’un et qui influencent nos décisions</a:t>
                      </a:r>
                      <a:endParaRPr lang="fr-FR" sz="2400" b="0" i="0" u="none" strike="noStrike" noProof="0">
                        <a:solidFill>
                          <a:srgbClr val="000000"/>
                        </a:solidFill>
                        <a:latin typeface="Arial" panose="020B0604020202020204" pitchFamily="34" charset="0"/>
                        <a:ea typeface="Roboto Medium"/>
                        <a:cs typeface="Arial" panose="020B0604020202020204" pitchFamily="34" charset="0"/>
                      </a:endParaRPr>
                    </a:p>
                    <a:p>
                      <a:pPr lvl="0" algn="l">
                        <a:lnSpc>
                          <a:spcPct val="100000"/>
                        </a:lnSpc>
                        <a:spcBef>
                          <a:spcPts val="0"/>
                        </a:spcBef>
                        <a:spcAft>
                          <a:spcPts val="0"/>
                        </a:spcAft>
                        <a:buNone/>
                      </a:pPr>
                      <a:endParaRPr lang="fr-FR" sz="2400" b="0" i="0" u="none" strike="noStrike" noProof="0">
                        <a:solidFill>
                          <a:schemeClr val="tx1"/>
                        </a:solidFill>
                        <a:latin typeface="Arial" panose="020B0604020202020204" pitchFamily="34" charset="0"/>
                        <a:ea typeface="Roboto Medium"/>
                        <a:cs typeface="Arial" panose="020B0604020202020204" pitchFamily="34" charset="0"/>
                      </a:endParaRPr>
                    </a:p>
                  </a:txBody>
                  <a:tcPr>
                    <a:lnL w="0">
                      <a:noFill/>
                    </a:lnL>
                    <a:lnR w="0">
                      <a:noFill/>
                    </a:lnR>
                    <a:lnT w="0">
                      <a:noFill/>
                    </a:lnT>
                    <a:lnB w="0">
                      <a:noFill/>
                    </a:lnB>
                  </a:tcPr>
                </a:tc>
                <a:extLst>
                  <a:ext uri="{0D108BD9-81ED-4DB2-BD59-A6C34878D82A}">
                    <a16:rowId xmlns:a16="http://schemas.microsoft.com/office/drawing/2014/main" val="3467315558"/>
                  </a:ext>
                </a:extLst>
              </a:tr>
            </a:tbl>
          </a:graphicData>
        </a:graphic>
      </p:graphicFrame>
    </p:spTree>
    <p:extLst>
      <p:ext uri="{BB962C8B-B14F-4D97-AF65-F5344CB8AC3E}">
        <p14:creationId xmlns:p14="http://schemas.microsoft.com/office/powerpoint/2010/main" val="1810329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AAA88-CEDD-077E-FB74-FD70DD228699}"/>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fr-FR" noProof="0"/>
              <a:t>À vos côtés – Comprendre la stigmatisation (vidéo)</a:t>
            </a:r>
          </a:p>
        </p:txBody>
      </p:sp>
      <p:pic>
        <p:nvPicPr>
          <p:cNvPr id="6" name="Online Media 5" title="SMH-ON • By Your Side • Understanding Stigma">
            <a:hlinkClick r:id="" action="ppaction://media"/>
            <a:extLst>
              <a:ext uri="{FF2B5EF4-FFF2-40B4-BE49-F238E27FC236}">
                <a16:creationId xmlns:a16="http://schemas.microsoft.com/office/drawing/2014/main" id="{29AF13DC-B9E8-276D-0E27-C5E7B7B25CA9}"/>
              </a:ext>
            </a:extLst>
          </p:cNvPr>
          <p:cNvPicPr>
            <a:picLocks noGrp="1" noRot="1" noChangeAspect="1"/>
          </p:cNvPicPr>
          <p:nvPr>
            <p:ph idx="1"/>
            <a:videoFile r:link="rId1"/>
          </p:nvPr>
        </p:nvPicPr>
        <p:blipFill>
          <a:blip r:embed="rId4"/>
          <a:stretch>
            <a:fillRect/>
          </a:stretch>
        </p:blipFill>
        <p:spPr>
          <a:xfrm>
            <a:off x="1415343" y="260350"/>
            <a:ext cx="9361313" cy="5285141"/>
          </a:xfrm>
          <a:prstGeom prst="rect">
            <a:avLst/>
          </a:prstGeom>
        </p:spPr>
      </p:pic>
    </p:spTree>
    <p:extLst>
      <p:ext uri="{BB962C8B-B14F-4D97-AF65-F5344CB8AC3E}">
        <p14:creationId xmlns:p14="http://schemas.microsoft.com/office/powerpoint/2010/main" val="209498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47B3735-EED7-C6A8-D49D-0BC812A0C9C9}"/>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fr-FR" noProof="0"/>
          </a:p>
        </p:txBody>
      </p:sp>
      <p:sp>
        <p:nvSpPr>
          <p:cNvPr id="4" name="Rectangle 3">
            <a:extLst>
              <a:ext uri="{FF2B5EF4-FFF2-40B4-BE49-F238E27FC236}">
                <a16:creationId xmlns:a16="http://schemas.microsoft.com/office/drawing/2014/main" id="{C30E0D7A-0CDA-C3EA-8036-F1FDAEC9181C}"/>
              </a:ext>
              <a:ext uri="{C183D7F6-B498-43B3-948B-1728B52AA6E4}">
                <adec:decorative xmlns:adec="http://schemas.microsoft.com/office/drawing/2017/decorative" val="1"/>
              </a:ext>
            </a:extLst>
          </p:cNvPr>
          <p:cNvSpPr/>
          <p:nvPr/>
        </p:nvSpPr>
        <p:spPr>
          <a:xfrm>
            <a:off x="0" y="0"/>
            <a:ext cx="4883727"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2" name="Title 1">
            <a:extLst>
              <a:ext uri="{FF2B5EF4-FFF2-40B4-BE49-F238E27FC236}">
                <a16:creationId xmlns:a16="http://schemas.microsoft.com/office/drawing/2014/main" id="{063BD169-A035-7820-7E18-A1EEDBAEE8DF}"/>
              </a:ext>
            </a:extLst>
          </p:cNvPr>
          <p:cNvSpPr>
            <a:spLocks noGrp="1"/>
          </p:cNvSpPr>
          <p:nvPr>
            <p:ph type="title" idx="4294967295"/>
          </p:nvPr>
        </p:nvSpPr>
        <p:spPr>
          <a:xfrm>
            <a:off x="207818" y="354911"/>
            <a:ext cx="5392738" cy="1325563"/>
          </a:xfrm>
        </p:spPr>
        <p:txBody>
          <a:bodyPr>
            <a:normAutofit/>
          </a:bodyPr>
          <a:lstStyle/>
          <a:p>
            <a:r>
              <a:rPr lang="fr-FR" b="1" noProof="0">
                <a:latin typeface="Century Gothic" panose="020B0502020202020204" pitchFamily="34" charset="0"/>
                <a:cs typeface="Poppins SemiBold"/>
              </a:rPr>
              <a:t>Le </a:t>
            </a:r>
            <a:r>
              <a:rPr lang="fr-FR" b="1">
                <a:latin typeface="Century Gothic" panose="020B0502020202020204" pitchFamily="34" charset="0"/>
                <a:cs typeface="Poppins SemiBold"/>
              </a:rPr>
              <a:t>saviez-vous</a:t>
            </a:r>
            <a:r>
              <a:rPr lang="fr-FR" b="1" noProof="0">
                <a:latin typeface="Century Gothic" panose="020B0502020202020204" pitchFamily="34" charset="0"/>
                <a:cs typeface="Poppins SemiBold"/>
              </a:rPr>
              <a:t>?</a:t>
            </a:r>
          </a:p>
        </p:txBody>
      </p:sp>
      <p:pic>
        <p:nvPicPr>
          <p:cNvPr id="11" name="Graphic 10" descr="Point d’interrogation à remplissage uni.">
            <a:extLst>
              <a:ext uri="{FF2B5EF4-FFF2-40B4-BE49-F238E27FC236}">
                <a16:creationId xmlns:a16="http://schemas.microsoft.com/office/drawing/2014/main" id="{4EEBE9D4-F474-9263-88FA-3655A6ACDE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5860" y="1841511"/>
            <a:ext cx="2901808" cy="2887430"/>
          </a:xfrm>
          <a:prstGeom prst="rect">
            <a:avLst/>
          </a:prstGeom>
          <a:effectLst>
            <a:outerShdw blurRad="50800" dist="38100" dir="2700000" algn="tl" rotWithShape="0">
              <a:prstClr val="black">
                <a:alpha val="40000"/>
              </a:prstClr>
            </a:outerShdw>
          </a:effectLst>
          <a:scene3d>
            <a:camera prst="obliqueTopRight"/>
            <a:lightRig rig="threePt" dir="t"/>
          </a:scene3d>
        </p:spPr>
      </p:pic>
      <p:pic>
        <p:nvPicPr>
          <p:cNvPr id="5" name="Picture 4" descr="Icône : Comprendre le sujet.">
            <a:extLst>
              <a:ext uri="{FF2B5EF4-FFF2-40B4-BE49-F238E27FC236}">
                <a16:creationId xmlns:a16="http://schemas.microsoft.com/office/drawing/2014/main" id="{DDC50B9A-7303-69D3-BA60-1BEBBEB742F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3912" y="5354000"/>
            <a:ext cx="1326360" cy="1437141"/>
          </a:xfrm>
          <a:prstGeom prst="rect">
            <a:avLst/>
          </a:prstGeom>
        </p:spPr>
      </p:pic>
      <p:graphicFrame>
        <p:nvGraphicFramePr>
          <p:cNvPr id="12" name="Table 11">
            <a:extLst>
              <a:ext uri="{FF2B5EF4-FFF2-40B4-BE49-F238E27FC236}">
                <a16:creationId xmlns:a16="http://schemas.microsoft.com/office/drawing/2014/main" id="{1EA6EC2D-D232-48D5-0625-F81DDBFFB3C9}"/>
              </a:ext>
            </a:extLst>
          </p:cNvPr>
          <p:cNvGraphicFramePr>
            <a:graphicFrameLocks noGrp="1"/>
          </p:cNvGraphicFramePr>
          <p:nvPr>
            <p:extLst>
              <p:ext uri="{D42A27DB-BD31-4B8C-83A1-F6EECF244321}">
                <p14:modId xmlns:p14="http://schemas.microsoft.com/office/powerpoint/2010/main" val="791219632"/>
              </p:ext>
            </p:extLst>
          </p:nvPr>
        </p:nvGraphicFramePr>
        <p:xfrm>
          <a:off x="5725391" y="505348"/>
          <a:ext cx="6151418" cy="5943600"/>
        </p:xfrm>
        <a:graphic>
          <a:graphicData uri="http://schemas.openxmlformats.org/drawingml/2006/table">
            <a:tbl>
              <a:tblPr firstRow="1" bandRow="1">
                <a:tableStyleId>{5C22544A-7EE6-4342-B048-85BDC9FD1C3A}</a:tableStyleId>
              </a:tblPr>
              <a:tblGrid>
                <a:gridCol w="6151418">
                  <a:extLst>
                    <a:ext uri="{9D8B030D-6E8A-4147-A177-3AD203B41FA5}">
                      <a16:colId xmlns:a16="http://schemas.microsoft.com/office/drawing/2014/main" val="2447953496"/>
                    </a:ext>
                  </a:extLst>
                </a:gridCol>
              </a:tblGrid>
              <a:tr h="4579698">
                <a:tc>
                  <a:txBody>
                    <a:bodyPr/>
                    <a:lstStyle/>
                    <a:p>
                      <a:pPr rtl="0" fontAlgn="base"/>
                      <a:r>
                        <a:rPr lang="fr-FR" sz="2400" b="0" i="0" kern="1200" noProof="0">
                          <a:solidFill>
                            <a:schemeClr val="tx1"/>
                          </a:solidFill>
                          <a:effectLst/>
                          <a:latin typeface="Arial" panose="020B0604020202020204" pitchFamily="34" charset="0"/>
                          <a:ea typeface="Roboto Medium" panose="02000000000000000000" pitchFamily="2" charset="0"/>
                          <a:cs typeface="Arial" panose="020B0604020202020204" pitchFamily="34" charset="0"/>
                        </a:rPr>
                        <a:t>Il existe trois types de stigmatisation : </a:t>
                      </a:r>
                    </a:p>
                    <a:p>
                      <a:pPr rtl="0" fontAlgn="base"/>
                      <a:endParaRPr lang="fr-FR" sz="2400" b="0" i="0" kern="1200" noProof="0">
                        <a:solidFill>
                          <a:schemeClr val="tx1"/>
                        </a:solidFill>
                        <a:effectLst/>
                        <a:latin typeface="Arial" panose="020B0604020202020204" pitchFamily="34" charset="0"/>
                        <a:ea typeface="Roboto Medium" panose="02000000000000000000" pitchFamily="2" charset="0"/>
                        <a:cs typeface="Arial" panose="020B0604020202020204" pitchFamily="34" charset="0"/>
                      </a:endParaRPr>
                    </a:p>
                    <a:p>
                      <a:pPr rtl="0" fontAlgn="base"/>
                      <a:r>
                        <a:rPr lang="fr-FR" sz="2400" b="1" i="0" kern="1200" noProof="0">
                          <a:solidFill>
                            <a:schemeClr val="tx1"/>
                          </a:solidFill>
                          <a:effectLst/>
                          <a:latin typeface="Arial" panose="020B0604020202020204" pitchFamily="34" charset="0"/>
                          <a:ea typeface="Roboto Black"/>
                          <a:cs typeface="Arial" panose="020B0604020202020204" pitchFamily="34" charset="0"/>
                        </a:rPr>
                        <a:t>la stigmatisation sociale</a:t>
                      </a:r>
                      <a:r>
                        <a:rPr lang="fr-FR" sz="2400" b="0" i="0" kern="1200" noProof="0">
                          <a:solidFill>
                            <a:schemeClr val="tx1"/>
                          </a:solidFill>
                          <a:effectLst/>
                          <a:latin typeface="Arial" panose="020B0604020202020204" pitchFamily="34" charset="0"/>
                          <a:ea typeface="Roboto Medium"/>
                          <a:cs typeface="Arial" panose="020B0604020202020204" pitchFamily="34" charset="0"/>
                        </a:rPr>
                        <a:t> – stigmatisation qui découle de la façon dont la société étiquette et stéréotype</a:t>
                      </a:r>
                    </a:p>
                    <a:p>
                      <a:pPr rtl="0" fontAlgn="base"/>
                      <a:endParaRPr lang="fr-FR" sz="2400" b="0" i="0" kern="1200" noProof="0">
                        <a:solidFill>
                          <a:schemeClr val="tx1"/>
                        </a:solidFill>
                        <a:effectLst/>
                        <a:latin typeface="Arial" panose="020B0604020202020204" pitchFamily="34" charset="0"/>
                        <a:ea typeface="Roboto Medium" panose="02000000000000000000" pitchFamily="2" charset="0"/>
                        <a:cs typeface="Arial" panose="020B0604020202020204" pitchFamily="34" charset="0"/>
                      </a:endParaRPr>
                    </a:p>
                    <a:p>
                      <a:pPr rtl="0" fontAlgn="base"/>
                      <a:r>
                        <a:rPr lang="fr-FR" sz="2400" b="1" i="0" kern="1200" noProof="0">
                          <a:solidFill>
                            <a:schemeClr val="tx1"/>
                          </a:solidFill>
                          <a:effectLst/>
                          <a:latin typeface="Arial" panose="020B0604020202020204" pitchFamily="34" charset="0"/>
                          <a:ea typeface="Roboto Black"/>
                          <a:cs typeface="Arial" panose="020B0604020202020204" pitchFamily="34" charset="0"/>
                        </a:rPr>
                        <a:t>la stigmatisation structurelle</a:t>
                      </a:r>
                      <a:r>
                        <a:rPr lang="fr-FR" sz="2400" b="0" i="0" kern="1200" noProof="0">
                          <a:solidFill>
                            <a:schemeClr val="tx1"/>
                          </a:solidFill>
                          <a:effectLst/>
                          <a:latin typeface="Arial" panose="020B0604020202020204" pitchFamily="34" charset="0"/>
                          <a:ea typeface="Roboto Medium"/>
                          <a:cs typeface="Arial" panose="020B0604020202020204" pitchFamily="34" charset="0"/>
                        </a:rPr>
                        <a:t> – stigmatisation liée aux lois, aux politiques et aux pratiques institutionnelles qui accroissent les préjugés, la discrimination et les obstacles à l’obtention d’aide</a:t>
                      </a:r>
                      <a:endParaRPr lang="fr-FR" sz="1100" b="0" i="0" u="none" strike="noStrike" kern="1200" noProof="0">
                        <a:solidFill>
                          <a:srgbClr val="000000"/>
                        </a:solidFill>
                        <a:effectLst/>
                        <a:highlight>
                          <a:srgbClr val="FFFFFF"/>
                        </a:highlight>
                        <a:latin typeface="Arial" panose="020B0604020202020204" pitchFamily="34" charset="0"/>
                        <a:ea typeface="Roboto Medium"/>
                        <a:cs typeface="Arial" panose="020B0604020202020204" pitchFamily="34" charset="0"/>
                      </a:endParaRPr>
                    </a:p>
                    <a:p>
                      <a:pPr rtl="0" fontAlgn="base"/>
                      <a:endParaRPr lang="fr-FR" sz="2400" b="0" i="0" kern="1200" noProof="0">
                        <a:solidFill>
                          <a:schemeClr val="tx1"/>
                        </a:solidFill>
                        <a:effectLst/>
                        <a:latin typeface="Arial" panose="020B0604020202020204" pitchFamily="34" charset="0"/>
                        <a:ea typeface="Roboto Medium" panose="02000000000000000000" pitchFamily="2" charset="0"/>
                        <a:cs typeface="Arial" panose="020B0604020202020204" pitchFamily="34" charset="0"/>
                      </a:endParaRPr>
                    </a:p>
                    <a:p>
                      <a:pPr rtl="0" fontAlgn="base"/>
                      <a:r>
                        <a:rPr lang="fr-FR" sz="2400" b="1" i="0" kern="1200" noProof="0">
                          <a:solidFill>
                            <a:schemeClr val="tx1"/>
                          </a:solidFill>
                          <a:effectLst/>
                          <a:latin typeface="Arial" panose="020B0604020202020204" pitchFamily="34" charset="0"/>
                          <a:ea typeface="Roboto Black"/>
                          <a:cs typeface="Arial" panose="020B0604020202020204" pitchFamily="34" charset="0"/>
                        </a:rPr>
                        <a:t>l’</a:t>
                      </a:r>
                      <a:r>
                        <a:rPr lang="fr-FR" sz="2400" b="1" i="0" kern="1200" noProof="0" err="1">
                          <a:solidFill>
                            <a:schemeClr val="tx1"/>
                          </a:solidFill>
                          <a:effectLst/>
                          <a:latin typeface="Arial" panose="020B0604020202020204" pitchFamily="34" charset="0"/>
                          <a:ea typeface="Roboto Black"/>
                          <a:cs typeface="Arial" panose="020B0604020202020204" pitchFamily="34" charset="0"/>
                        </a:rPr>
                        <a:t>autostigmatisation</a:t>
                      </a:r>
                      <a:r>
                        <a:rPr lang="fr-FR" sz="2400" b="1" i="0" kern="1200" noProof="0">
                          <a:solidFill>
                            <a:schemeClr val="tx1"/>
                          </a:solidFill>
                          <a:effectLst/>
                          <a:latin typeface="Arial" panose="020B0604020202020204" pitchFamily="34" charset="0"/>
                          <a:ea typeface="Roboto Black"/>
                          <a:cs typeface="Arial" panose="020B0604020202020204" pitchFamily="34" charset="0"/>
                        </a:rPr>
                        <a:t> </a:t>
                      </a:r>
                      <a:r>
                        <a:rPr lang="fr-FR" sz="2400" b="0" i="0" kern="1200" noProof="0">
                          <a:solidFill>
                            <a:schemeClr val="tx1"/>
                          </a:solidFill>
                          <a:effectLst/>
                          <a:latin typeface="Arial" panose="020B0604020202020204" pitchFamily="34" charset="0"/>
                          <a:ea typeface="Roboto Medium"/>
                          <a:cs typeface="Arial" panose="020B0604020202020204" pitchFamily="34" charset="0"/>
                        </a:rPr>
                        <a:t>– lorsque nous intériorisons des messages négatifs sur la maladie mentale et que nous commençons à les accepter et à y adhérer nous-mêmes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94408102"/>
                  </a:ext>
                </a:extLst>
              </a:tr>
            </a:tbl>
          </a:graphicData>
        </a:graphic>
      </p:graphicFrame>
    </p:spTree>
    <p:extLst>
      <p:ext uri="{BB962C8B-B14F-4D97-AF65-F5344CB8AC3E}">
        <p14:creationId xmlns:p14="http://schemas.microsoft.com/office/powerpoint/2010/main" val="1810272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9EFAED-E866-D7C6-B747-E5686B98FB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1B9E02-3ACE-43DF-E68C-2C1E02AD49B6}"/>
              </a:ext>
            </a:extLst>
          </p:cNvPr>
          <p:cNvSpPr>
            <a:spLocks noGrp="1"/>
          </p:cNvSpPr>
          <p:nvPr>
            <p:ph type="title"/>
          </p:nvPr>
        </p:nvSpPr>
        <p:spPr>
          <a:xfrm>
            <a:off x="117286" y="137750"/>
            <a:ext cx="11798487" cy="1325563"/>
          </a:xfrm>
        </p:spPr>
        <p:txBody>
          <a:bodyPr>
            <a:noAutofit/>
          </a:bodyPr>
          <a:lstStyle/>
          <a:p>
            <a:pPr>
              <a:lnSpc>
                <a:spcPct val="100000"/>
              </a:lnSpc>
              <a:spcBef>
                <a:spcPts val="0"/>
              </a:spcBef>
              <a:defRPr/>
            </a:pPr>
            <a:r>
              <a:rPr lang="fr-FR" b="1">
                <a:latin typeface="Century Gothic" panose="020B0502020202020204" pitchFamily="34" charset="0"/>
                <a:ea typeface="+mn-ea"/>
                <a:cs typeface="Poppins SemiBold"/>
              </a:rPr>
              <a:t>Pourquoi en apprendre davantage sur la stigmatisation?</a:t>
            </a:r>
          </a:p>
        </p:txBody>
      </p:sp>
      <p:pic>
        <p:nvPicPr>
          <p:cNvPr id="6" name="Content Placeholder 5" descr="Illustration montrant cinq silhouettes humaines (tête et épaules), dont une d’une couleur différente des quatre autres.">
            <a:extLst>
              <a:ext uri="{FF2B5EF4-FFF2-40B4-BE49-F238E27FC236}">
                <a16:creationId xmlns:a16="http://schemas.microsoft.com/office/drawing/2014/main" id="{47924884-BA81-4736-D6B6-A07FB7EFFE3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13847" b="21257"/>
          <a:stretch>
            <a:fillRect/>
          </a:stretch>
        </p:blipFill>
        <p:spPr>
          <a:xfrm>
            <a:off x="2111828" y="2023208"/>
            <a:ext cx="7968343" cy="38783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FC795207-AED8-2420-14F2-AC552DF6BEE4}"/>
              </a:ext>
            </a:extLst>
          </p:cNvPr>
          <p:cNvSpPr txBox="1"/>
          <p:nvPr/>
        </p:nvSpPr>
        <p:spPr>
          <a:xfrm>
            <a:off x="4521197" y="2396844"/>
            <a:ext cx="3115733" cy="492443"/>
          </a:xfrm>
          <a:prstGeom prst="rect">
            <a:avLst/>
          </a:prstGeom>
          <a:solidFill>
            <a:schemeClr val="bg1"/>
          </a:solidFill>
        </p:spPr>
        <p:txBody>
          <a:bodyPr wrap="square" rtlCol="0">
            <a:spAutoFit/>
          </a:bodyPr>
          <a:lstStyle/>
          <a:p>
            <a:pPr algn="ctr"/>
            <a:r>
              <a:rPr lang="fr-FR" sz="2600" b="1" noProof="0">
                <a:latin typeface="Century Gothic" panose="020B0502020202020204" pitchFamily="34" charset="0"/>
                <a:cs typeface="Poppins SemiBold" panose="00000700000000000000" pitchFamily="2" charset="0"/>
              </a:rPr>
              <a:t>1 personne sur 5</a:t>
            </a:r>
          </a:p>
        </p:txBody>
      </p:sp>
    </p:spTree>
    <p:extLst>
      <p:ext uri="{BB962C8B-B14F-4D97-AF65-F5344CB8AC3E}">
        <p14:creationId xmlns:p14="http://schemas.microsoft.com/office/powerpoint/2010/main" val="1134194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ACA54D-2B34-4C65-65A9-203C9DB8595A}"/>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843628E1-7D45-9C1E-00AA-DDD29CDB901F}"/>
              </a:ext>
            </a:extLst>
          </p:cNvPr>
          <p:cNvSpPr txBox="1">
            <a:spLocks noGrp="1"/>
          </p:cNvSpPr>
          <p:nvPr>
            <p:ph type="title" idx="4294967295"/>
          </p:nvPr>
        </p:nvSpPr>
        <p:spPr>
          <a:xfrm>
            <a:off x="103912" y="-1392422"/>
            <a:ext cx="5392738"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4400" b="1" i="0" u="none" strike="noStrike" kern="1200" cap="none" spc="0" normalizeH="0" baseline="0" noProof="0">
                <a:ln>
                  <a:noFill/>
                </a:ln>
                <a:solidFill>
                  <a:schemeClr val="tx1"/>
                </a:solidFill>
                <a:effectLst/>
                <a:uLnTx/>
                <a:uFillTx/>
                <a:latin typeface="Century Gothic" panose="020B0502020202020204" pitchFamily="34" charset="0"/>
                <a:ea typeface="+mj-ea"/>
                <a:cs typeface="Poppins SemiBold"/>
              </a:rPr>
              <a:t>Le saviez-vous? 2</a:t>
            </a:r>
          </a:p>
        </p:txBody>
      </p:sp>
      <p:sp>
        <p:nvSpPr>
          <p:cNvPr id="4" name="Rectangle 3">
            <a:extLst>
              <a:ext uri="{FF2B5EF4-FFF2-40B4-BE49-F238E27FC236}">
                <a16:creationId xmlns:a16="http://schemas.microsoft.com/office/drawing/2014/main" id="{EE0B62BC-9720-DA9A-BC7B-8FEDF44D8B4C}"/>
              </a:ext>
              <a:ext uri="{C183D7F6-B498-43B3-948B-1728B52AA6E4}">
                <adec:decorative xmlns:adec="http://schemas.microsoft.com/office/drawing/2017/decorative" val="1"/>
              </a:ext>
            </a:extLst>
          </p:cNvPr>
          <p:cNvSpPr/>
          <p:nvPr/>
        </p:nvSpPr>
        <p:spPr>
          <a:xfrm>
            <a:off x="0" y="0"/>
            <a:ext cx="4883727"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6" name="Rectangle 5">
            <a:extLst>
              <a:ext uri="{FF2B5EF4-FFF2-40B4-BE49-F238E27FC236}">
                <a16:creationId xmlns:a16="http://schemas.microsoft.com/office/drawing/2014/main" id="{688A180E-96C7-6CC9-CF18-2C5768F6C4BC}"/>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fr-FR" noProof="0"/>
          </a:p>
        </p:txBody>
      </p:sp>
      <p:sp>
        <p:nvSpPr>
          <p:cNvPr id="5" name="Rectangle 4">
            <a:extLst>
              <a:ext uri="{FF2B5EF4-FFF2-40B4-BE49-F238E27FC236}">
                <a16:creationId xmlns:a16="http://schemas.microsoft.com/office/drawing/2014/main" id="{FD998F61-95E9-C1B0-544B-1ACD6429FA4E}"/>
              </a:ext>
              <a:ext uri="{C183D7F6-B498-43B3-948B-1728B52AA6E4}">
                <adec:decorative xmlns:adec="http://schemas.microsoft.com/office/drawing/2017/decorative" val="1"/>
              </a:ext>
            </a:extLst>
          </p:cNvPr>
          <p:cNvSpPr/>
          <p:nvPr/>
        </p:nvSpPr>
        <p:spPr>
          <a:xfrm>
            <a:off x="0" y="0"/>
            <a:ext cx="4883727"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pic>
        <p:nvPicPr>
          <p:cNvPr id="8" name="Graphic 7" descr="Point d’interrogation à remplissage uni.">
            <a:extLst>
              <a:ext uri="{FF2B5EF4-FFF2-40B4-BE49-F238E27FC236}">
                <a16:creationId xmlns:a16="http://schemas.microsoft.com/office/drawing/2014/main" id="{08A76700-32F9-6BB7-7B68-6145DC20BA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5860" y="1841511"/>
            <a:ext cx="2901808" cy="2887430"/>
          </a:xfrm>
          <a:prstGeom prst="rect">
            <a:avLst/>
          </a:prstGeom>
          <a:effectLst>
            <a:outerShdw blurRad="50800" dist="38100" dir="2700000" algn="tl" rotWithShape="0">
              <a:prstClr val="black">
                <a:alpha val="40000"/>
              </a:prstClr>
            </a:outerShdw>
          </a:effectLst>
          <a:scene3d>
            <a:camera prst="obliqueTopRight"/>
            <a:lightRig rig="threePt" dir="t"/>
          </a:scene3d>
        </p:spPr>
      </p:pic>
      <p:pic>
        <p:nvPicPr>
          <p:cNvPr id="3" name="Picture 2" descr="Icône : Comprendre le sujet.">
            <a:extLst>
              <a:ext uri="{FF2B5EF4-FFF2-40B4-BE49-F238E27FC236}">
                <a16:creationId xmlns:a16="http://schemas.microsoft.com/office/drawing/2014/main" id="{E2DD4F60-245B-A022-7310-5429DD0A031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3912" y="5354000"/>
            <a:ext cx="1326360" cy="1437141"/>
          </a:xfrm>
          <a:prstGeom prst="rect">
            <a:avLst/>
          </a:prstGeom>
        </p:spPr>
      </p:pic>
      <p:graphicFrame>
        <p:nvGraphicFramePr>
          <p:cNvPr id="12" name="Table 11">
            <a:extLst>
              <a:ext uri="{FF2B5EF4-FFF2-40B4-BE49-F238E27FC236}">
                <a16:creationId xmlns:a16="http://schemas.microsoft.com/office/drawing/2014/main" id="{40784F16-41C6-220F-84A4-0EB1F255EE0E}"/>
              </a:ext>
            </a:extLst>
          </p:cNvPr>
          <p:cNvGraphicFramePr>
            <a:graphicFrameLocks noGrp="1"/>
          </p:cNvGraphicFramePr>
          <p:nvPr>
            <p:extLst>
              <p:ext uri="{D42A27DB-BD31-4B8C-83A1-F6EECF244321}">
                <p14:modId xmlns:p14="http://schemas.microsoft.com/office/powerpoint/2010/main" val="1051912691"/>
              </p:ext>
            </p:extLst>
          </p:nvPr>
        </p:nvGraphicFramePr>
        <p:xfrm>
          <a:off x="5725390" y="719665"/>
          <a:ext cx="6074723" cy="5638800"/>
        </p:xfrm>
        <a:graphic>
          <a:graphicData uri="http://schemas.openxmlformats.org/drawingml/2006/table">
            <a:tbl>
              <a:tblPr firstRow="1" bandRow="1">
                <a:tableStyleId>{5C22544A-7EE6-4342-B048-85BDC9FD1C3A}</a:tableStyleId>
              </a:tblPr>
              <a:tblGrid>
                <a:gridCol w="6074723">
                  <a:extLst>
                    <a:ext uri="{9D8B030D-6E8A-4147-A177-3AD203B41FA5}">
                      <a16:colId xmlns:a16="http://schemas.microsoft.com/office/drawing/2014/main" val="2447953496"/>
                    </a:ext>
                  </a:extLst>
                </a:gridCol>
              </a:tblGrid>
              <a:tr h="5347305">
                <a:tc>
                  <a:txBody>
                    <a:bodyPr/>
                    <a:lstStyle/>
                    <a:p>
                      <a:r>
                        <a:rPr lang="fr-FR" sz="2800" b="0" i="0" kern="1200" noProof="0">
                          <a:solidFill>
                            <a:schemeClr val="tx1"/>
                          </a:solidFill>
                          <a:effectLst/>
                          <a:latin typeface="Arial" panose="020B0604020202020204" pitchFamily="34" charset="0"/>
                          <a:ea typeface="Roboto Medium"/>
                          <a:cs typeface="Arial" panose="020B0604020202020204" pitchFamily="34" charset="0"/>
                        </a:rPr>
                        <a:t>Les personnes qui vivent de la stigmatisation liée aux maladies mentales peuvent aussi vivre d’autres types de stigmatisation. </a:t>
                      </a:r>
                    </a:p>
                    <a:p>
                      <a:endParaRPr lang="fr-FR" sz="2800" b="0" i="0" kern="1200" noProof="0">
                        <a:solidFill>
                          <a:schemeClr val="tx1"/>
                        </a:solidFill>
                        <a:effectLst/>
                        <a:latin typeface="Arial" panose="020B0604020202020204" pitchFamily="34" charset="0"/>
                        <a:ea typeface="Roboto Medium" panose="02000000000000000000" pitchFamily="2" charset="0"/>
                        <a:cs typeface="Arial" panose="020B0604020202020204" pitchFamily="34" charset="0"/>
                      </a:endParaRPr>
                    </a:p>
                    <a:p>
                      <a:r>
                        <a:rPr lang="fr-FR" sz="2800" b="0" i="0" kern="1200" noProof="0">
                          <a:solidFill>
                            <a:schemeClr val="tx1"/>
                          </a:solidFill>
                          <a:effectLst/>
                          <a:latin typeface="Arial" panose="020B0604020202020204" pitchFamily="34" charset="0"/>
                          <a:ea typeface="Roboto Medium"/>
                          <a:cs typeface="Arial" panose="020B0604020202020204" pitchFamily="34" charset="0"/>
                        </a:rPr>
                        <a:t>Il peut exister de multiples couches de discrimination qui s’entrecroisent, fondées sur nos identités multiples et croisées (par exemple, des identités comme la race, le genre, l’orientation; des situations liées à la consommation de substances, au logement, etc.).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94408102"/>
                  </a:ext>
                </a:extLst>
              </a:tr>
            </a:tbl>
          </a:graphicData>
        </a:graphic>
      </p:graphicFrame>
      <p:sp>
        <p:nvSpPr>
          <p:cNvPr id="7" name="Title 1">
            <a:extLst>
              <a:ext uri="{FF2B5EF4-FFF2-40B4-BE49-F238E27FC236}">
                <a16:creationId xmlns:a16="http://schemas.microsoft.com/office/drawing/2014/main" id="{A09FC913-1763-B0DF-4CBF-A81169EFA344}"/>
              </a:ext>
            </a:extLst>
          </p:cNvPr>
          <p:cNvSpPr txBox="1">
            <a:spLocks/>
          </p:cNvSpPr>
          <p:nvPr/>
        </p:nvSpPr>
        <p:spPr>
          <a:xfrm>
            <a:off x="207818" y="354911"/>
            <a:ext cx="539273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b="1">
                <a:latin typeface="Century Gothic" panose="020B0502020202020204" pitchFamily="34" charset="0"/>
                <a:cs typeface="Poppins SemiBold"/>
              </a:rPr>
              <a:t>Le saviez-vous?</a:t>
            </a:r>
          </a:p>
        </p:txBody>
      </p:sp>
    </p:spTree>
    <p:extLst>
      <p:ext uri="{BB962C8B-B14F-4D97-AF65-F5344CB8AC3E}">
        <p14:creationId xmlns:p14="http://schemas.microsoft.com/office/powerpoint/2010/main" val="3581996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CA4022-3C3B-AB67-8970-539E8392CE4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EFDE014-56DC-AE4B-3852-72493BCC39DE}"/>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fr-FR" noProof="0"/>
          </a:p>
        </p:txBody>
      </p:sp>
      <p:sp>
        <p:nvSpPr>
          <p:cNvPr id="4" name="Rectangle 3">
            <a:extLst>
              <a:ext uri="{FF2B5EF4-FFF2-40B4-BE49-F238E27FC236}">
                <a16:creationId xmlns:a16="http://schemas.microsoft.com/office/drawing/2014/main" id="{A1371800-634A-B994-08EC-B2A4F7FDDFD6}"/>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9" name="Title 10">
            <a:extLst>
              <a:ext uri="{FF2B5EF4-FFF2-40B4-BE49-F238E27FC236}">
                <a16:creationId xmlns:a16="http://schemas.microsoft.com/office/drawing/2014/main" id="{C44962A0-6DDF-B2A0-0053-042A1101CB90}"/>
              </a:ext>
            </a:extLst>
          </p:cNvPr>
          <p:cNvSpPr txBox="1">
            <a:spLocks noGrp="1"/>
          </p:cNvSpPr>
          <p:nvPr>
            <p:ph type="title" idx="4294967295"/>
          </p:nvPr>
        </p:nvSpPr>
        <p:spPr>
          <a:xfrm>
            <a:off x="0" y="-585294"/>
            <a:ext cx="848509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b="1" i="0" kern="1200">
                <a:solidFill>
                  <a:schemeClr val="tx1"/>
                </a:solidFill>
                <a:latin typeface="Poppins SemiBold" pitchFamily="2" charset="77"/>
                <a:ea typeface="+mj-ea"/>
                <a:cs typeface="Poppins SemiBold"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chemeClr val="tx1"/>
                </a:solidFill>
                <a:effectLst/>
                <a:uLnTx/>
                <a:uFillTx/>
                <a:latin typeface="+mn-lt"/>
                <a:ea typeface="+mn-ea"/>
                <a:cs typeface="+mn-cs"/>
              </a:rPr>
              <a:t>Mythe ou fait 1</a:t>
            </a:r>
          </a:p>
        </p:txBody>
      </p:sp>
      <p:sp>
        <p:nvSpPr>
          <p:cNvPr id="2" name="Title 1">
            <a:extLst>
              <a:ext uri="{FF2B5EF4-FFF2-40B4-BE49-F238E27FC236}">
                <a16:creationId xmlns:a16="http://schemas.microsoft.com/office/drawing/2014/main" id="{1B6096DD-6BDA-DF47-6096-1CE78A9DF88D}"/>
              </a:ext>
            </a:extLst>
          </p:cNvPr>
          <p:cNvSpPr>
            <a:spLocks/>
          </p:cNvSpPr>
          <p:nvPr/>
        </p:nvSpPr>
        <p:spPr>
          <a:xfrm>
            <a:off x="1295877" y="510091"/>
            <a:ext cx="294667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fr-FR" sz="6000" b="1" u="none" strike="noStrike" kern="1200" cap="none" spc="0" normalizeH="0" baseline="0" noProof="0">
                <a:ln>
                  <a:noFill/>
                </a:ln>
                <a:solidFill>
                  <a:schemeClr val="tx1"/>
                </a:solidFill>
                <a:effectLst/>
                <a:uLnTx/>
                <a:uFillTx/>
                <a:latin typeface="Century Gothic" panose="020B0502020202020204" pitchFamily="34" charset="0"/>
                <a:ea typeface="+mj-ea"/>
                <a:cs typeface="Poppins SemiBold"/>
              </a:rPr>
              <a:t>Mythe</a:t>
            </a:r>
          </a:p>
        </p:txBody>
      </p:sp>
      <p:pic>
        <p:nvPicPr>
          <p:cNvPr id="15" name="Picture 14" descr="Illustration d’une licorne tie-dye pastel, pattes avant levées dans les airs.">
            <a:extLst>
              <a:ext uri="{FF2B5EF4-FFF2-40B4-BE49-F238E27FC236}">
                <a16:creationId xmlns:a16="http://schemas.microsoft.com/office/drawing/2014/main" id="{C6F668E9-921F-0B44-443D-15AA64FC259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6948" t="1470" b="64103"/>
          <a:stretch>
            <a:fillRect/>
          </a:stretch>
        </p:blipFill>
        <p:spPr>
          <a:xfrm>
            <a:off x="1525436" y="1835654"/>
            <a:ext cx="2946670" cy="2986687"/>
          </a:xfrm>
          <a:prstGeom prst="rect">
            <a:avLst/>
          </a:prstGeom>
        </p:spPr>
      </p:pic>
      <p:sp>
        <p:nvSpPr>
          <p:cNvPr id="3" name="TextBox 2">
            <a:extLst>
              <a:ext uri="{FF2B5EF4-FFF2-40B4-BE49-F238E27FC236}">
                <a16:creationId xmlns:a16="http://schemas.microsoft.com/office/drawing/2014/main" id="{2FBA486D-3282-0938-96C2-3C223215D945}"/>
              </a:ext>
            </a:extLst>
          </p:cNvPr>
          <p:cNvSpPr txBox="1"/>
          <p:nvPr/>
        </p:nvSpPr>
        <p:spPr>
          <a:xfrm>
            <a:off x="5521454" y="2413337"/>
            <a:ext cx="1138453" cy="1015663"/>
          </a:xfrm>
          <a:prstGeom prst="rect">
            <a:avLst/>
          </a:prstGeom>
          <a:noFill/>
        </p:spPr>
        <p:txBody>
          <a:bodyPr wrap="none" rtlCol="0">
            <a:spAutoFit/>
          </a:bodyPr>
          <a:lstStyle/>
          <a:p>
            <a:r>
              <a:rPr lang="fr-FR" sz="6000" b="1">
                <a:latin typeface="Century Gothic" panose="020B0502020202020204" pitchFamily="34" charset="0"/>
                <a:ea typeface="+mj-ea"/>
                <a:cs typeface="Poppins SemiBold"/>
              </a:rPr>
              <a:t>ou</a:t>
            </a:r>
          </a:p>
        </p:txBody>
      </p:sp>
      <p:graphicFrame>
        <p:nvGraphicFramePr>
          <p:cNvPr id="12" name="Table 11">
            <a:extLst>
              <a:ext uri="{FF2B5EF4-FFF2-40B4-BE49-F238E27FC236}">
                <a16:creationId xmlns:a16="http://schemas.microsoft.com/office/drawing/2014/main" id="{F24BE37E-5D79-2830-8E1E-12B28019EF47}"/>
              </a:ext>
            </a:extLst>
          </p:cNvPr>
          <p:cNvGraphicFramePr>
            <a:graphicFrameLocks noGrp="1"/>
          </p:cNvGraphicFramePr>
          <p:nvPr>
            <p:extLst>
              <p:ext uri="{D42A27DB-BD31-4B8C-83A1-F6EECF244321}">
                <p14:modId xmlns:p14="http://schemas.microsoft.com/office/powerpoint/2010/main" val="1004291874"/>
              </p:ext>
            </p:extLst>
          </p:nvPr>
        </p:nvGraphicFramePr>
        <p:xfrm>
          <a:off x="7956488" y="701764"/>
          <a:ext cx="2319977" cy="1005840"/>
        </p:xfrm>
        <a:graphic>
          <a:graphicData uri="http://schemas.openxmlformats.org/drawingml/2006/table">
            <a:tbl>
              <a:tblPr firstRow="1" bandRow="1">
                <a:tableStyleId>{5C22544A-7EE6-4342-B048-85BDC9FD1C3A}</a:tableStyleId>
              </a:tblPr>
              <a:tblGrid>
                <a:gridCol w="2319977">
                  <a:extLst>
                    <a:ext uri="{9D8B030D-6E8A-4147-A177-3AD203B41FA5}">
                      <a16:colId xmlns:a16="http://schemas.microsoft.com/office/drawing/2014/main" val="2447953496"/>
                    </a:ext>
                  </a:extLst>
                </a:gridCol>
              </a:tblGrid>
              <a:tr h="942219">
                <a:tc>
                  <a:txBody>
                    <a:bodyPr/>
                    <a:lstStyle/>
                    <a:p>
                      <a:pPr algn="ctr"/>
                      <a:r>
                        <a:rPr kumimoji="0" lang="fr-FR" sz="6000" b="1" u="none" strike="noStrike" kern="1200" cap="none" spc="0" normalizeH="0" baseline="0" noProof="0">
                          <a:ln>
                            <a:noFill/>
                          </a:ln>
                          <a:solidFill>
                            <a:schemeClr val="tx1"/>
                          </a:solidFill>
                          <a:effectLst/>
                          <a:uLnTx/>
                          <a:uFillTx/>
                          <a:latin typeface="Century Gothic" panose="020B0502020202020204" pitchFamily="34" charset="0"/>
                          <a:ea typeface="+mj-ea"/>
                          <a:cs typeface="Poppins SemiBold"/>
                        </a:rPr>
                        <a:t>Fait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794408102"/>
                  </a:ext>
                </a:extLst>
              </a:tr>
            </a:tbl>
          </a:graphicData>
        </a:graphic>
      </p:graphicFrame>
      <p:pic>
        <p:nvPicPr>
          <p:cNvPr id="10" name="Picture 9" descr="Coche à l’intérieur d’un cercle vert. ">
            <a:extLst>
              <a:ext uri="{FF2B5EF4-FFF2-40B4-BE49-F238E27FC236}">
                <a16:creationId xmlns:a16="http://schemas.microsoft.com/office/drawing/2014/main" id="{57ABEFC0-F66D-8B1E-B890-06B77995BEA1}"/>
              </a:ext>
            </a:extLst>
          </p:cNvPr>
          <p:cNvPicPr>
            <a:picLocks noChangeAspect="1"/>
          </p:cNvPicPr>
          <p:nvPr/>
        </p:nvPicPr>
        <p:blipFill>
          <a:blip r:embed="rId4">
            <a:extLst>
              <a:ext uri="{28A0092B-C50C-407E-A947-70E740481C1C}">
                <a14:useLocalDpi xmlns:a14="http://schemas.microsoft.com/office/drawing/2010/main" val="0"/>
              </a:ext>
            </a:extLst>
          </a:blip>
          <a:srcRect l="5060" t="4833" r="76867" b="64030"/>
          <a:stretch>
            <a:fillRect/>
          </a:stretch>
        </p:blipFill>
        <p:spPr>
          <a:xfrm>
            <a:off x="8043070" y="2355593"/>
            <a:ext cx="2146812" cy="2146813"/>
          </a:xfrm>
          <a:prstGeom prst="ellipse">
            <a:avLst/>
          </a:prstGeom>
        </p:spPr>
      </p:pic>
      <p:pic>
        <p:nvPicPr>
          <p:cNvPr id="5" name="Picture 4" descr="Icône : Comprendre le sujet.">
            <a:extLst>
              <a:ext uri="{FF2B5EF4-FFF2-40B4-BE49-F238E27FC236}">
                <a16:creationId xmlns:a16="http://schemas.microsoft.com/office/drawing/2014/main" id="{4DE3DCE3-B6BA-7E73-52D2-FE3337D087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3912" y="5354000"/>
            <a:ext cx="1326360" cy="1437141"/>
          </a:xfrm>
          <a:prstGeom prst="rect">
            <a:avLst/>
          </a:prstGeom>
        </p:spPr>
      </p:pic>
    </p:spTree>
    <p:extLst>
      <p:ext uri="{BB962C8B-B14F-4D97-AF65-F5344CB8AC3E}">
        <p14:creationId xmlns:p14="http://schemas.microsoft.com/office/powerpoint/2010/main" val="2987303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D205E-8CCC-6720-2B0D-5E3B94999D3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3675D74-A2A4-3FEE-6BFB-676003801F47}"/>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fr-FR" noProof="0"/>
          </a:p>
        </p:txBody>
      </p:sp>
      <p:sp>
        <p:nvSpPr>
          <p:cNvPr id="4" name="Rectangle 3">
            <a:extLst>
              <a:ext uri="{FF2B5EF4-FFF2-40B4-BE49-F238E27FC236}">
                <a16:creationId xmlns:a16="http://schemas.microsoft.com/office/drawing/2014/main" id="{BF8CAB5F-EF88-4E1A-4D1D-C9E6B3401A44}"/>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11" name="Title 10">
            <a:extLst>
              <a:ext uri="{FF2B5EF4-FFF2-40B4-BE49-F238E27FC236}">
                <a16:creationId xmlns:a16="http://schemas.microsoft.com/office/drawing/2014/main" id="{90A58298-1216-71DA-8616-E48A175B5472}"/>
              </a:ext>
            </a:extLst>
          </p:cNvPr>
          <p:cNvSpPr txBox="1">
            <a:spLocks noGrp="1"/>
          </p:cNvSpPr>
          <p:nvPr>
            <p:ph type="title" idx="4294967295"/>
          </p:nvPr>
        </p:nvSpPr>
        <p:spPr>
          <a:xfrm>
            <a:off x="0" y="-585294"/>
            <a:ext cx="848509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chemeClr val="tx1"/>
                </a:solidFill>
                <a:effectLst/>
                <a:uLnTx/>
                <a:uFillTx/>
                <a:latin typeface="+mn-lt"/>
                <a:ea typeface="+mn-ea"/>
                <a:cs typeface="+mn-cs"/>
              </a:rPr>
              <a:t>Mythe ou fait 2</a:t>
            </a:r>
          </a:p>
        </p:txBody>
      </p:sp>
      <p:sp>
        <p:nvSpPr>
          <p:cNvPr id="2" name="Title 1">
            <a:extLst>
              <a:ext uri="{FF2B5EF4-FFF2-40B4-BE49-F238E27FC236}">
                <a16:creationId xmlns:a16="http://schemas.microsoft.com/office/drawing/2014/main" id="{E65C5491-9A81-ED97-AE12-66F029730258}"/>
              </a:ext>
            </a:extLst>
          </p:cNvPr>
          <p:cNvSpPr>
            <a:spLocks/>
          </p:cNvSpPr>
          <p:nvPr/>
        </p:nvSpPr>
        <p:spPr>
          <a:xfrm>
            <a:off x="1622820" y="510093"/>
            <a:ext cx="252252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z="6000" b="1">
                <a:latin typeface="Century Gothic" panose="020B0502020202020204" pitchFamily="34" charset="0"/>
                <a:ea typeface="+mj-ea"/>
                <a:cs typeface="Poppins SemiBold"/>
              </a:rPr>
              <a:t>Mythe</a:t>
            </a:r>
          </a:p>
        </p:txBody>
      </p:sp>
      <p:sp>
        <p:nvSpPr>
          <p:cNvPr id="9" name="TextBox 8">
            <a:extLst>
              <a:ext uri="{FF2B5EF4-FFF2-40B4-BE49-F238E27FC236}">
                <a16:creationId xmlns:a16="http://schemas.microsoft.com/office/drawing/2014/main" id="{F57D62E1-B29D-B7D4-64E8-EBCBCC5C0F31}"/>
              </a:ext>
            </a:extLst>
          </p:cNvPr>
          <p:cNvSpPr txBox="1"/>
          <p:nvPr/>
        </p:nvSpPr>
        <p:spPr>
          <a:xfrm>
            <a:off x="5519255" y="1330086"/>
            <a:ext cx="1138453" cy="1015663"/>
          </a:xfrm>
          <a:prstGeom prst="rect">
            <a:avLst/>
          </a:prstGeom>
          <a:noFill/>
        </p:spPr>
        <p:txBody>
          <a:bodyPr wrap="none" rtlCol="0">
            <a:spAutoFit/>
          </a:bodyPr>
          <a:lstStyle/>
          <a:p>
            <a:r>
              <a:rPr lang="fr-FR" sz="6000" b="1">
                <a:latin typeface="Century Gothic" panose="020B0502020202020204" pitchFamily="34" charset="0"/>
                <a:ea typeface="+mj-ea"/>
                <a:cs typeface="Poppins SemiBold"/>
              </a:rPr>
              <a:t>ou</a:t>
            </a:r>
          </a:p>
        </p:txBody>
      </p:sp>
      <p:graphicFrame>
        <p:nvGraphicFramePr>
          <p:cNvPr id="12" name="Table 11">
            <a:extLst>
              <a:ext uri="{FF2B5EF4-FFF2-40B4-BE49-F238E27FC236}">
                <a16:creationId xmlns:a16="http://schemas.microsoft.com/office/drawing/2014/main" id="{B8CC8DD3-B44E-2EF0-29C4-068A0B1AFF1B}"/>
              </a:ext>
            </a:extLst>
          </p:cNvPr>
          <p:cNvGraphicFramePr>
            <a:graphicFrameLocks noGrp="1"/>
          </p:cNvGraphicFramePr>
          <p:nvPr>
            <p:extLst>
              <p:ext uri="{D42A27DB-BD31-4B8C-83A1-F6EECF244321}">
                <p14:modId xmlns:p14="http://schemas.microsoft.com/office/powerpoint/2010/main" val="3840808556"/>
              </p:ext>
            </p:extLst>
          </p:nvPr>
        </p:nvGraphicFramePr>
        <p:xfrm>
          <a:off x="7956488" y="701764"/>
          <a:ext cx="2319977" cy="1005840"/>
        </p:xfrm>
        <a:graphic>
          <a:graphicData uri="http://schemas.openxmlformats.org/drawingml/2006/table">
            <a:tbl>
              <a:tblPr firstRow="1" bandRow="1">
                <a:tableStyleId>{5C22544A-7EE6-4342-B048-85BDC9FD1C3A}</a:tableStyleId>
              </a:tblPr>
              <a:tblGrid>
                <a:gridCol w="2319977">
                  <a:extLst>
                    <a:ext uri="{9D8B030D-6E8A-4147-A177-3AD203B41FA5}">
                      <a16:colId xmlns:a16="http://schemas.microsoft.com/office/drawing/2014/main" val="2447953496"/>
                    </a:ext>
                  </a:extLst>
                </a:gridCol>
              </a:tblGrid>
              <a:tr h="942219">
                <a:tc>
                  <a:txBody>
                    <a:bodyPr/>
                    <a:lstStyle/>
                    <a:p>
                      <a:pPr algn="ctr"/>
                      <a:r>
                        <a:rPr kumimoji="0" lang="fr-FR" sz="6000" b="1" u="none" strike="noStrike" kern="1200" cap="none" spc="0" normalizeH="0" baseline="0" noProof="0">
                          <a:ln>
                            <a:noFill/>
                          </a:ln>
                          <a:solidFill>
                            <a:schemeClr val="tx1"/>
                          </a:solidFill>
                          <a:effectLst/>
                          <a:uLnTx/>
                          <a:uFillTx/>
                          <a:latin typeface="Century Gothic" panose="020B0502020202020204" pitchFamily="34" charset="0"/>
                          <a:ea typeface="+mj-ea"/>
                          <a:cs typeface="Poppins SemiBold"/>
                        </a:rPr>
                        <a:t>Fait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794408102"/>
                  </a:ext>
                </a:extLst>
              </a:tr>
            </a:tbl>
          </a:graphicData>
        </a:graphic>
      </p:graphicFrame>
      <p:pic>
        <p:nvPicPr>
          <p:cNvPr id="15" name="Picture 14" descr="Illustration d’une licorne tie-dye pastel, pattes avant levées dans les airs.">
            <a:extLst>
              <a:ext uri="{FF2B5EF4-FFF2-40B4-BE49-F238E27FC236}">
                <a16:creationId xmlns:a16="http://schemas.microsoft.com/office/drawing/2014/main" id="{2C83F6CA-E304-EEE4-E89A-07097F940872}"/>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6948" t="1470" b="64103"/>
          <a:stretch>
            <a:fillRect/>
          </a:stretch>
        </p:blipFill>
        <p:spPr>
          <a:xfrm>
            <a:off x="1525436" y="1835654"/>
            <a:ext cx="2946670" cy="2986687"/>
          </a:xfrm>
          <a:prstGeom prst="rect">
            <a:avLst/>
          </a:prstGeom>
        </p:spPr>
      </p:pic>
      <p:pic>
        <p:nvPicPr>
          <p:cNvPr id="10" name="Picture 9" descr="Coche à l’intérieur d’un cercle vert. ">
            <a:extLst>
              <a:ext uri="{FF2B5EF4-FFF2-40B4-BE49-F238E27FC236}">
                <a16:creationId xmlns:a16="http://schemas.microsoft.com/office/drawing/2014/main" id="{799E152E-B38C-73B5-2631-D9B47B6D333C}"/>
              </a:ext>
            </a:extLst>
          </p:cNvPr>
          <p:cNvPicPr>
            <a:picLocks noChangeAspect="1"/>
          </p:cNvPicPr>
          <p:nvPr/>
        </p:nvPicPr>
        <p:blipFill>
          <a:blip r:embed="rId4">
            <a:extLst>
              <a:ext uri="{28A0092B-C50C-407E-A947-70E740481C1C}">
                <a14:useLocalDpi xmlns:a14="http://schemas.microsoft.com/office/drawing/2010/main" val="0"/>
              </a:ext>
            </a:extLst>
          </a:blip>
          <a:srcRect l="5060" t="4833" r="76867" b="64030"/>
          <a:stretch>
            <a:fillRect/>
          </a:stretch>
        </p:blipFill>
        <p:spPr>
          <a:xfrm>
            <a:off x="8043070" y="2355593"/>
            <a:ext cx="2146812" cy="2146813"/>
          </a:xfrm>
          <a:prstGeom prst="ellipse">
            <a:avLst/>
          </a:prstGeom>
        </p:spPr>
      </p:pic>
      <p:pic>
        <p:nvPicPr>
          <p:cNvPr id="3" name="Picture 2" descr="Icône : Comprendre le sujet.">
            <a:extLst>
              <a:ext uri="{FF2B5EF4-FFF2-40B4-BE49-F238E27FC236}">
                <a16:creationId xmlns:a16="http://schemas.microsoft.com/office/drawing/2014/main" id="{B3CCAB0E-8B35-84CB-3EC5-E8E2FEB12A5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3912" y="5354000"/>
            <a:ext cx="1326360" cy="1437141"/>
          </a:xfrm>
          <a:prstGeom prst="rect">
            <a:avLst/>
          </a:prstGeom>
        </p:spPr>
      </p:pic>
      <p:sp>
        <p:nvSpPr>
          <p:cNvPr id="7" name="TextBox 6">
            <a:extLst>
              <a:ext uri="{FF2B5EF4-FFF2-40B4-BE49-F238E27FC236}">
                <a16:creationId xmlns:a16="http://schemas.microsoft.com/office/drawing/2014/main" id="{F49E2913-F51E-BD98-E9AA-8624DAF728BC}"/>
              </a:ext>
            </a:extLst>
          </p:cNvPr>
          <p:cNvSpPr txBox="1"/>
          <p:nvPr/>
        </p:nvSpPr>
        <p:spPr>
          <a:xfrm>
            <a:off x="4384028" y="4558418"/>
            <a:ext cx="3423944" cy="1938992"/>
          </a:xfrm>
          <a:prstGeom prst="rect">
            <a:avLst/>
          </a:prstGeom>
          <a:solidFill>
            <a:schemeClr val="bg1"/>
          </a:solidFill>
        </p:spPr>
        <p:txBody>
          <a:bodyPr wrap="square" lIns="91440" tIns="45720" rIns="91440" bIns="45720" rtlCol="0" anchor="t">
            <a:spAutoFit/>
          </a:bodyPr>
          <a:lstStyle/>
          <a:p>
            <a:pPr algn="ctr"/>
            <a:r>
              <a:rPr lang="fr-FR" sz="2000" noProof="0">
                <a:latin typeface="Arial" panose="020B0604020202020204" pitchFamily="34" charset="0"/>
                <a:ea typeface="Roboto Medium" panose="02000000000000000000" pitchFamily="2" charset="0"/>
                <a:cs typeface="Arial" panose="020B0604020202020204" pitchFamily="34" charset="0"/>
              </a:rPr>
              <a:t>60 % des personnes ayant un problème ou une maladie de santé mentale ne chercheront pas à obtenir de l’aide par crainte d’être étiquetées.</a:t>
            </a:r>
          </a:p>
        </p:txBody>
      </p:sp>
    </p:spTree>
    <p:extLst>
      <p:ext uri="{BB962C8B-B14F-4D97-AF65-F5344CB8AC3E}">
        <p14:creationId xmlns:p14="http://schemas.microsoft.com/office/powerpoint/2010/main" val="3408861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712BB-8381-B6D7-F096-01A651B7BC4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B2D3A3A-90BE-E4A8-D5E4-DC183B7E3372}"/>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fr-FR" noProof="0"/>
          </a:p>
        </p:txBody>
      </p:sp>
      <p:sp>
        <p:nvSpPr>
          <p:cNvPr id="4" name="Rectangle 3">
            <a:extLst>
              <a:ext uri="{FF2B5EF4-FFF2-40B4-BE49-F238E27FC236}">
                <a16:creationId xmlns:a16="http://schemas.microsoft.com/office/drawing/2014/main" id="{048B5A18-613F-D7D6-6CE0-003DB0221755}"/>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3" name="Title 10">
            <a:extLst>
              <a:ext uri="{FF2B5EF4-FFF2-40B4-BE49-F238E27FC236}">
                <a16:creationId xmlns:a16="http://schemas.microsoft.com/office/drawing/2014/main" id="{DD66496C-FDFB-D10E-1DB5-28EC717D32B1}"/>
              </a:ext>
            </a:extLst>
          </p:cNvPr>
          <p:cNvSpPr txBox="1">
            <a:spLocks noGrp="1"/>
          </p:cNvSpPr>
          <p:nvPr>
            <p:ph type="title" idx="4294967295"/>
          </p:nvPr>
        </p:nvSpPr>
        <p:spPr>
          <a:xfrm>
            <a:off x="0" y="-585294"/>
            <a:ext cx="848509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b="1" i="0" kern="1200">
                <a:solidFill>
                  <a:schemeClr val="tx1"/>
                </a:solidFill>
                <a:latin typeface="Poppins SemiBold" pitchFamily="2" charset="77"/>
                <a:ea typeface="+mj-ea"/>
                <a:cs typeface="Poppins SemiBold"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chemeClr val="tx1"/>
                </a:solidFill>
                <a:effectLst/>
                <a:uLnTx/>
                <a:uFillTx/>
                <a:latin typeface="+mn-lt"/>
                <a:ea typeface="+mn-ea"/>
                <a:cs typeface="+mn-cs"/>
              </a:rPr>
              <a:t>Mythe ou fait 3</a:t>
            </a:r>
          </a:p>
        </p:txBody>
      </p:sp>
      <p:sp>
        <p:nvSpPr>
          <p:cNvPr id="2" name="Title 1">
            <a:extLst>
              <a:ext uri="{FF2B5EF4-FFF2-40B4-BE49-F238E27FC236}">
                <a16:creationId xmlns:a16="http://schemas.microsoft.com/office/drawing/2014/main" id="{55575E49-8F88-2357-714F-4C55613BB8C5}"/>
              </a:ext>
            </a:extLst>
          </p:cNvPr>
          <p:cNvSpPr>
            <a:spLocks/>
          </p:cNvSpPr>
          <p:nvPr/>
        </p:nvSpPr>
        <p:spPr>
          <a:xfrm>
            <a:off x="1622820" y="510093"/>
            <a:ext cx="252252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z="6000" b="1">
                <a:latin typeface="Century Gothic" panose="020B0502020202020204" pitchFamily="34" charset="0"/>
                <a:ea typeface="+mj-ea"/>
                <a:cs typeface="Poppins SemiBold"/>
              </a:rPr>
              <a:t>Mythe</a:t>
            </a:r>
          </a:p>
        </p:txBody>
      </p:sp>
      <p:sp>
        <p:nvSpPr>
          <p:cNvPr id="9" name="TextBox 8">
            <a:extLst>
              <a:ext uri="{FF2B5EF4-FFF2-40B4-BE49-F238E27FC236}">
                <a16:creationId xmlns:a16="http://schemas.microsoft.com/office/drawing/2014/main" id="{5EAD968E-A992-04B0-C04A-91A4976B7BB1}"/>
              </a:ext>
            </a:extLst>
          </p:cNvPr>
          <p:cNvSpPr txBox="1"/>
          <p:nvPr/>
        </p:nvSpPr>
        <p:spPr>
          <a:xfrm>
            <a:off x="5519255" y="1330086"/>
            <a:ext cx="1138453" cy="1015663"/>
          </a:xfrm>
          <a:prstGeom prst="rect">
            <a:avLst/>
          </a:prstGeom>
          <a:noFill/>
        </p:spPr>
        <p:txBody>
          <a:bodyPr wrap="none" rtlCol="0">
            <a:spAutoFit/>
          </a:bodyPr>
          <a:lstStyle/>
          <a:p>
            <a:r>
              <a:rPr lang="fr-FR" sz="6000" b="1">
                <a:latin typeface="Century Gothic" panose="020B0502020202020204" pitchFamily="34" charset="0"/>
                <a:ea typeface="+mj-ea"/>
                <a:cs typeface="Poppins SemiBold"/>
              </a:rPr>
              <a:t>ou</a:t>
            </a:r>
          </a:p>
        </p:txBody>
      </p:sp>
      <p:graphicFrame>
        <p:nvGraphicFramePr>
          <p:cNvPr id="12" name="Table 11">
            <a:extLst>
              <a:ext uri="{FF2B5EF4-FFF2-40B4-BE49-F238E27FC236}">
                <a16:creationId xmlns:a16="http://schemas.microsoft.com/office/drawing/2014/main" id="{05319B71-3858-4110-83F3-D6B6344D229E}"/>
              </a:ext>
            </a:extLst>
          </p:cNvPr>
          <p:cNvGraphicFramePr>
            <a:graphicFrameLocks noGrp="1"/>
          </p:cNvGraphicFramePr>
          <p:nvPr>
            <p:extLst>
              <p:ext uri="{D42A27DB-BD31-4B8C-83A1-F6EECF244321}">
                <p14:modId xmlns:p14="http://schemas.microsoft.com/office/powerpoint/2010/main" val="1860847078"/>
              </p:ext>
            </p:extLst>
          </p:nvPr>
        </p:nvGraphicFramePr>
        <p:xfrm>
          <a:off x="7956488" y="701764"/>
          <a:ext cx="2319977" cy="1005840"/>
        </p:xfrm>
        <a:graphic>
          <a:graphicData uri="http://schemas.openxmlformats.org/drawingml/2006/table">
            <a:tbl>
              <a:tblPr firstRow="1" bandRow="1">
                <a:tableStyleId>{5C22544A-7EE6-4342-B048-85BDC9FD1C3A}</a:tableStyleId>
              </a:tblPr>
              <a:tblGrid>
                <a:gridCol w="2319977">
                  <a:extLst>
                    <a:ext uri="{9D8B030D-6E8A-4147-A177-3AD203B41FA5}">
                      <a16:colId xmlns:a16="http://schemas.microsoft.com/office/drawing/2014/main" val="2447953496"/>
                    </a:ext>
                  </a:extLst>
                </a:gridCol>
              </a:tblGrid>
              <a:tr h="942219">
                <a:tc>
                  <a:txBody>
                    <a:bodyPr/>
                    <a:lstStyle/>
                    <a:p>
                      <a:pPr algn="ctr"/>
                      <a:r>
                        <a:rPr kumimoji="0" lang="fr-FR" sz="6000" b="1" u="none" strike="noStrike" kern="1200" cap="none" spc="0" normalizeH="0" baseline="0" noProof="0">
                          <a:ln>
                            <a:noFill/>
                          </a:ln>
                          <a:solidFill>
                            <a:schemeClr val="tx1"/>
                          </a:solidFill>
                          <a:effectLst/>
                          <a:uLnTx/>
                          <a:uFillTx/>
                          <a:latin typeface="Century Gothic" panose="020B0502020202020204" pitchFamily="34" charset="0"/>
                          <a:ea typeface="+mj-ea"/>
                          <a:cs typeface="Poppins SemiBold"/>
                        </a:rPr>
                        <a:t>Fait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794408102"/>
                  </a:ext>
                </a:extLst>
              </a:tr>
            </a:tbl>
          </a:graphicData>
        </a:graphic>
      </p:graphicFrame>
      <p:pic>
        <p:nvPicPr>
          <p:cNvPr id="10" name="Picture 9" descr="Coche à l’intérieur d’un cercle vert. ">
            <a:extLst>
              <a:ext uri="{FF2B5EF4-FFF2-40B4-BE49-F238E27FC236}">
                <a16:creationId xmlns:a16="http://schemas.microsoft.com/office/drawing/2014/main" id="{13715A55-AECE-69EB-4D93-EADF88FE9D1B}"/>
              </a:ext>
            </a:extLst>
          </p:cNvPr>
          <p:cNvPicPr>
            <a:picLocks noChangeAspect="1"/>
          </p:cNvPicPr>
          <p:nvPr/>
        </p:nvPicPr>
        <p:blipFill>
          <a:blip r:embed="rId3">
            <a:extLst>
              <a:ext uri="{28A0092B-C50C-407E-A947-70E740481C1C}">
                <a14:useLocalDpi xmlns:a14="http://schemas.microsoft.com/office/drawing/2010/main" val="0"/>
              </a:ext>
            </a:extLst>
          </a:blip>
          <a:srcRect l="5060" t="4833" r="76867" b="64030"/>
          <a:stretch>
            <a:fillRect/>
          </a:stretch>
        </p:blipFill>
        <p:spPr>
          <a:xfrm>
            <a:off x="8043070" y="2355593"/>
            <a:ext cx="2146812" cy="2146813"/>
          </a:xfrm>
          <a:prstGeom prst="ellipse">
            <a:avLst/>
          </a:prstGeom>
        </p:spPr>
      </p:pic>
      <p:pic>
        <p:nvPicPr>
          <p:cNvPr id="11" name="Picture 10" descr="Icône : Comprendre le sujet.">
            <a:extLst>
              <a:ext uri="{FF2B5EF4-FFF2-40B4-BE49-F238E27FC236}">
                <a16:creationId xmlns:a16="http://schemas.microsoft.com/office/drawing/2014/main" id="{5D066F33-CE2E-2ABF-80DC-C5A7A138664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3912" y="5354000"/>
            <a:ext cx="1326360" cy="1437141"/>
          </a:xfrm>
          <a:prstGeom prst="rect">
            <a:avLst/>
          </a:prstGeom>
        </p:spPr>
      </p:pic>
      <p:sp>
        <p:nvSpPr>
          <p:cNvPr id="7" name="TextBox 6">
            <a:extLst>
              <a:ext uri="{FF2B5EF4-FFF2-40B4-BE49-F238E27FC236}">
                <a16:creationId xmlns:a16="http://schemas.microsoft.com/office/drawing/2014/main" id="{82097485-76E8-6768-C8D2-68CB25B29146}"/>
              </a:ext>
            </a:extLst>
          </p:cNvPr>
          <p:cNvSpPr txBox="1"/>
          <p:nvPr/>
        </p:nvSpPr>
        <p:spPr>
          <a:xfrm>
            <a:off x="4384028" y="4558418"/>
            <a:ext cx="3423944" cy="1938992"/>
          </a:xfrm>
          <a:prstGeom prst="rect">
            <a:avLst/>
          </a:prstGeom>
          <a:solidFill>
            <a:schemeClr val="bg1"/>
          </a:solidFill>
        </p:spPr>
        <p:txBody>
          <a:bodyPr wrap="square" lIns="91440" tIns="45720" rIns="91440" bIns="45720" rtlCol="0" anchor="t">
            <a:spAutoFit/>
          </a:bodyPr>
          <a:lstStyle/>
          <a:p>
            <a:pPr algn="ctr"/>
            <a:r>
              <a:rPr lang="fr-FR" sz="2000">
                <a:latin typeface="Arial" panose="020B0604020202020204" pitchFamily="34" charset="0"/>
                <a:ea typeface="Roboto Medium" panose="02000000000000000000" pitchFamily="2" charset="0"/>
                <a:cs typeface="Arial" panose="020B0604020202020204" pitchFamily="34" charset="0"/>
              </a:rPr>
              <a:t>60 % des personnes ayant un problème ou une maladie de santé mentale ne chercheront pas à obtenir de l’aide par crainte d’être étiquetées. </a:t>
            </a:r>
          </a:p>
        </p:txBody>
      </p:sp>
    </p:spTree>
    <p:extLst>
      <p:ext uri="{BB962C8B-B14F-4D97-AF65-F5344CB8AC3E}">
        <p14:creationId xmlns:p14="http://schemas.microsoft.com/office/powerpoint/2010/main" val="4233293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0A843-55B6-E5DF-1B4E-3530BE97161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5F67388-4162-AFBD-D94B-E1C9B3948EEC}"/>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fr-FR" noProof="0"/>
          </a:p>
        </p:txBody>
      </p:sp>
      <p:sp>
        <p:nvSpPr>
          <p:cNvPr id="4" name="Rectangle 3">
            <a:extLst>
              <a:ext uri="{FF2B5EF4-FFF2-40B4-BE49-F238E27FC236}">
                <a16:creationId xmlns:a16="http://schemas.microsoft.com/office/drawing/2014/main" id="{7B7BADAD-1CC1-0608-BBA5-0493C319C3C3}"/>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3" name="Title 10">
            <a:extLst>
              <a:ext uri="{FF2B5EF4-FFF2-40B4-BE49-F238E27FC236}">
                <a16:creationId xmlns:a16="http://schemas.microsoft.com/office/drawing/2014/main" id="{1C590BFE-52E3-6FD9-9B71-C12A4801AA36}"/>
              </a:ext>
            </a:extLst>
          </p:cNvPr>
          <p:cNvSpPr txBox="1">
            <a:spLocks noGrp="1"/>
          </p:cNvSpPr>
          <p:nvPr>
            <p:ph type="title" idx="4294967295"/>
          </p:nvPr>
        </p:nvSpPr>
        <p:spPr>
          <a:xfrm>
            <a:off x="0" y="-585294"/>
            <a:ext cx="848509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b="1" i="0" kern="1200">
                <a:solidFill>
                  <a:schemeClr val="tx1"/>
                </a:solidFill>
                <a:latin typeface="Poppins SemiBold" pitchFamily="2" charset="77"/>
                <a:ea typeface="+mj-ea"/>
                <a:cs typeface="Poppins SemiBold"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chemeClr val="tx1"/>
                </a:solidFill>
                <a:effectLst/>
                <a:uLnTx/>
                <a:uFillTx/>
                <a:latin typeface="+mn-lt"/>
                <a:ea typeface="+mn-ea"/>
                <a:cs typeface="+mn-cs"/>
              </a:rPr>
              <a:t>Mythe ou fait 4</a:t>
            </a:r>
          </a:p>
        </p:txBody>
      </p:sp>
      <p:sp>
        <p:nvSpPr>
          <p:cNvPr id="2" name="Title 1">
            <a:extLst>
              <a:ext uri="{FF2B5EF4-FFF2-40B4-BE49-F238E27FC236}">
                <a16:creationId xmlns:a16="http://schemas.microsoft.com/office/drawing/2014/main" id="{E97113A5-7E0A-4477-D3FC-5B29EA6F3881}"/>
              </a:ext>
            </a:extLst>
          </p:cNvPr>
          <p:cNvSpPr>
            <a:spLocks/>
          </p:cNvSpPr>
          <p:nvPr/>
        </p:nvSpPr>
        <p:spPr>
          <a:xfrm>
            <a:off x="1622820" y="510093"/>
            <a:ext cx="252252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z="6000" b="1">
                <a:latin typeface="Century Gothic" panose="020B0502020202020204" pitchFamily="34" charset="0"/>
                <a:ea typeface="+mj-ea"/>
                <a:cs typeface="Poppins SemiBold"/>
              </a:rPr>
              <a:t>Mythe</a:t>
            </a:r>
          </a:p>
        </p:txBody>
      </p:sp>
      <p:sp>
        <p:nvSpPr>
          <p:cNvPr id="9" name="TextBox 8">
            <a:extLst>
              <a:ext uri="{FF2B5EF4-FFF2-40B4-BE49-F238E27FC236}">
                <a16:creationId xmlns:a16="http://schemas.microsoft.com/office/drawing/2014/main" id="{3CB88E09-5462-595D-D4EE-2D329864809D}"/>
              </a:ext>
            </a:extLst>
          </p:cNvPr>
          <p:cNvSpPr txBox="1"/>
          <p:nvPr/>
        </p:nvSpPr>
        <p:spPr>
          <a:xfrm>
            <a:off x="5519255" y="1330086"/>
            <a:ext cx="1138453" cy="1015663"/>
          </a:xfrm>
          <a:prstGeom prst="rect">
            <a:avLst/>
          </a:prstGeom>
          <a:noFill/>
        </p:spPr>
        <p:txBody>
          <a:bodyPr wrap="none" rtlCol="0">
            <a:spAutoFit/>
          </a:bodyPr>
          <a:lstStyle/>
          <a:p>
            <a:r>
              <a:rPr lang="fr-FR" sz="6000" b="1">
                <a:latin typeface="Century Gothic" panose="020B0502020202020204" pitchFamily="34" charset="0"/>
                <a:ea typeface="+mj-ea"/>
                <a:cs typeface="Poppins SemiBold"/>
              </a:rPr>
              <a:t>ou</a:t>
            </a:r>
          </a:p>
        </p:txBody>
      </p:sp>
      <p:graphicFrame>
        <p:nvGraphicFramePr>
          <p:cNvPr id="12" name="Table 11">
            <a:extLst>
              <a:ext uri="{FF2B5EF4-FFF2-40B4-BE49-F238E27FC236}">
                <a16:creationId xmlns:a16="http://schemas.microsoft.com/office/drawing/2014/main" id="{164E2179-8F2C-3146-4024-824FA8A574B4}"/>
              </a:ext>
            </a:extLst>
          </p:cNvPr>
          <p:cNvGraphicFramePr>
            <a:graphicFrameLocks noGrp="1"/>
          </p:cNvGraphicFramePr>
          <p:nvPr>
            <p:extLst>
              <p:ext uri="{D42A27DB-BD31-4B8C-83A1-F6EECF244321}">
                <p14:modId xmlns:p14="http://schemas.microsoft.com/office/powerpoint/2010/main" val="2387009192"/>
              </p:ext>
            </p:extLst>
          </p:nvPr>
        </p:nvGraphicFramePr>
        <p:xfrm>
          <a:off x="7956488" y="701764"/>
          <a:ext cx="2319977" cy="1005840"/>
        </p:xfrm>
        <a:graphic>
          <a:graphicData uri="http://schemas.openxmlformats.org/drawingml/2006/table">
            <a:tbl>
              <a:tblPr firstRow="1" bandRow="1">
                <a:tableStyleId>{5C22544A-7EE6-4342-B048-85BDC9FD1C3A}</a:tableStyleId>
              </a:tblPr>
              <a:tblGrid>
                <a:gridCol w="2319977">
                  <a:extLst>
                    <a:ext uri="{9D8B030D-6E8A-4147-A177-3AD203B41FA5}">
                      <a16:colId xmlns:a16="http://schemas.microsoft.com/office/drawing/2014/main" val="2447953496"/>
                    </a:ext>
                  </a:extLst>
                </a:gridCol>
              </a:tblGrid>
              <a:tr h="942219">
                <a:tc>
                  <a:txBody>
                    <a:bodyPr/>
                    <a:lstStyle/>
                    <a:p>
                      <a:pPr algn="ctr"/>
                      <a:r>
                        <a:rPr kumimoji="0" lang="fr-FR" sz="6000" b="1" u="none" strike="noStrike" kern="1200" cap="none" spc="0" normalizeH="0" baseline="0" noProof="0">
                          <a:ln>
                            <a:noFill/>
                          </a:ln>
                          <a:solidFill>
                            <a:schemeClr val="tx1"/>
                          </a:solidFill>
                          <a:effectLst/>
                          <a:uLnTx/>
                          <a:uFillTx/>
                          <a:latin typeface="Century Gothic" panose="020B0502020202020204" pitchFamily="34" charset="0"/>
                          <a:ea typeface="+mj-ea"/>
                          <a:cs typeface="Poppins SemiBold"/>
                        </a:rPr>
                        <a:t>Fait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794408102"/>
                  </a:ext>
                </a:extLst>
              </a:tr>
            </a:tbl>
          </a:graphicData>
        </a:graphic>
      </p:graphicFrame>
      <p:pic>
        <p:nvPicPr>
          <p:cNvPr id="15" name="Picture 14" descr="Illustration d’une licorne tie-dye pastel, pattes avant levées dans les airs.">
            <a:extLst>
              <a:ext uri="{FF2B5EF4-FFF2-40B4-BE49-F238E27FC236}">
                <a16:creationId xmlns:a16="http://schemas.microsoft.com/office/drawing/2014/main" id="{A5298AD3-BF03-A1B7-15F5-D9D1C0F9914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6948" t="1470" b="64103"/>
          <a:stretch>
            <a:fillRect/>
          </a:stretch>
        </p:blipFill>
        <p:spPr>
          <a:xfrm>
            <a:off x="1525436" y="1835654"/>
            <a:ext cx="2946670" cy="2986687"/>
          </a:xfrm>
          <a:prstGeom prst="rect">
            <a:avLst/>
          </a:prstGeom>
        </p:spPr>
      </p:pic>
      <p:pic>
        <p:nvPicPr>
          <p:cNvPr id="10" name="Picture 9" descr="Coche à l’intérieur d’un cercle vert. ">
            <a:extLst>
              <a:ext uri="{FF2B5EF4-FFF2-40B4-BE49-F238E27FC236}">
                <a16:creationId xmlns:a16="http://schemas.microsoft.com/office/drawing/2014/main" id="{4A35ADC8-735A-2B28-1DAA-909F24571CEF}"/>
              </a:ext>
            </a:extLst>
          </p:cNvPr>
          <p:cNvPicPr>
            <a:picLocks noChangeAspect="1"/>
          </p:cNvPicPr>
          <p:nvPr/>
        </p:nvPicPr>
        <p:blipFill>
          <a:blip r:embed="rId4">
            <a:extLst>
              <a:ext uri="{28A0092B-C50C-407E-A947-70E740481C1C}">
                <a14:useLocalDpi xmlns:a14="http://schemas.microsoft.com/office/drawing/2010/main" val="0"/>
              </a:ext>
            </a:extLst>
          </a:blip>
          <a:srcRect l="5060" t="4833" r="76867" b="64030"/>
          <a:stretch>
            <a:fillRect/>
          </a:stretch>
        </p:blipFill>
        <p:spPr>
          <a:xfrm>
            <a:off x="8043070" y="2355593"/>
            <a:ext cx="2146812" cy="2146813"/>
          </a:xfrm>
          <a:prstGeom prst="ellipse">
            <a:avLst/>
          </a:prstGeom>
        </p:spPr>
      </p:pic>
      <p:pic>
        <p:nvPicPr>
          <p:cNvPr id="5" name="Picture 4" descr="Icône : Comprendre le sujet.">
            <a:extLst>
              <a:ext uri="{FF2B5EF4-FFF2-40B4-BE49-F238E27FC236}">
                <a16:creationId xmlns:a16="http://schemas.microsoft.com/office/drawing/2014/main" id="{A7CC30CD-8255-FDA6-A96D-410EBC051D0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3912" y="5354000"/>
            <a:ext cx="1326360" cy="1437141"/>
          </a:xfrm>
          <a:prstGeom prst="rect">
            <a:avLst/>
          </a:prstGeom>
        </p:spPr>
      </p:pic>
      <p:sp>
        <p:nvSpPr>
          <p:cNvPr id="7" name="TextBox 6">
            <a:extLst>
              <a:ext uri="{FF2B5EF4-FFF2-40B4-BE49-F238E27FC236}">
                <a16:creationId xmlns:a16="http://schemas.microsoft.com/office/drawing/2014/main" id="{FE1C738E-090E-6957-8526-59B1C439DCAB}"/>
              </a:ext>
            </a:extLst>
          </p:cNvPr>
          <p:cNvSpPr txBox="1"/>
          <p:nvPr/>
        </p:nvSpPr>
        <p:spPr>
          <a:xfrm>
            <a:off x="4384028" y="5408983"/>
            <a:ext cx="3423944" cy="830997"/>
          </a:xfrm>
          <a:prstGeom prst="rect">
            <a:avLst/>
          </a:prstGeom>
          <a:solidFill>
            <a:schemeClr val="bg1"/>
          </a:solidFill>
        </p:spPr>
        <p:txBody>
          <a:bodyPr wrap="square" lIns="91440" tIns="45720" rIns="91440" bIns="45720" rtlCol="0" anchor="t">
            <a:spAutoFit/>
          </a:bodyPr>
          <a:lstStyle/>
          <a:p>
            <a:pPr algn="ctr"/>
            <a:r>
              <a:rPr lang="fr-FR" sz="2400" noProof="0">
                <a:latin typeface="Arial" panose="020B0604020202020204" pitchFamily="34" charset="0"/>
                <a:ea typeface="Roboto Medium" panose="02000000000000000000" pitchFamily="2" charset="0"/>
                <a:cs typeface="Arial" panose="020B0604020202020204" pitchFamily="34" charset="0"/>
              </a:rPr>
              <a:t>La maladie mentale n’est pas un choix. </a:t>
            </a:r>
          </a:p>
        </p:txBody>
      </p:sp>
    </p:spTree>
    <p:extLst>
      <p:ext uri="{BB962C8B-B14F-4D97-AF65-F5344CB8AC3E}">
        <p14:creationId xmlns:p14="http://schemas.microsoft.com/office/powerpoint/2010/main" val="1556828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1EBDF-7C5E-C146-7644-6CD8521AF9D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D5E51DD-9DA7-85D0-B068-CE9E7DC52C86}"/>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fr-FR" noProof="0"/>
          </a:p>
        </p:txBody>
      </p:sp>
      <p:sp>
        <p:nvSpPr>
          <p:cNvPr id="4" name="Rectangle 3">
            <a:extLst>
              <a:ext uri="{FF2B5EF4-FFF2-40B4-BE49-F238E27FC236}">
                <a16:creationId xmlns:a16="http://schemas.microsoft.com/office/drawing/2014/main" id="{DA0A11A3-933D-1115-AB9A-FAE5FA053BFA}"/>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3" name="Title 10">
            <a:extLst>
              <a:ext uri="{FF2B5EF4-FFF2-40B4-BE49-F238E27FC236}">
                <a16:creationId xmlns:a16="http://schemas.microsoft.com/office/drawing/2014/main" id="{6A2759A4-29C7-96C5-B950-049F3138667B}"/>
              </a:ext>
            </a:extLst>
          </p:cNvPr>
          <p:cNvSpPr txBox="1">
            <a:spLocks noGrp="1"/>
          </p:cNvSpPr>
          <p:nvPr>
            <p:ph type="title" idx="4294967295"/>
          </p:nvPr>
        </p:nvSpPr>
        <p:spPr>
          <a:xfrm>
            <a:off x="0" y="-585294"/>
            <a:ext cx="848509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b="1" i="0" kern="1200">
                <a:solidFill>
                  <a:schemeClr val="tx1"/>
                </a:solidFill>
                <a:latin typeface="Poppins SemiBold" pitchFamily="2" charset="77"/>
                <a:ea typeface="+mj-ea"/>
                <a:cs typeface="Poppins SemiBold"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chemeClr val="tx1"/>
                </a:solidFill>
                <a:effectLst/>
                <a:uLnTx/>
                <a:uFillTx/>
                <a:latin typeface="+mn-lt"/>
                <a:ea typeface="+mn-ea"/>
                <a:cs typeface="+mn-cs"/>
              </a:rPr>
              <a:t>Mythe ou fait 5</a:t>
            </a:r>
          </a:p>
        </p:txBody>
      </p:sp>
      <p:sp>
        <p:nvSpPr>
          <p:cNvPr id="2" name="Title 1">
            <a:extLst>
              <a:ext uri="{FF2B5EF4-FFF2-40B4-BE49-F238E27FC236}">
                <a16:creationId xmlns:a16="http://schemas.microsoft.com/office/drawing/2014/main" id="{30A20912-6758-34EF-6194-8316B6FA3BF8}"/>
              </a:ext>
            </a:extLst>
          </p:cNvPr>
          <p:cNvSpPr>
            <a:spLocks/>
          </p:cNvSpPr>
          <p:nvPr/>
        </p:nvSpPr>
        <p:spPr>
          <a:xfrm>
            <a:off x="1622820" y="510093"/>
            <a:ext cx="252252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z="6000" b="1">
                <a:latin typeface="Century Gothic" panose="020B0502020202020204" pitchFamily="34" charset="0"/>
                <a:ea typeface="+mj-ea"/>
                <a:cs typeface="Poppins SemiBold"/>
              </a:rPr>
              <a:t>Mythe</a:t>
            </a:r>
          </a:p>
        </p:txBody>
      </p:sp>
      <p:sp>
        <p:nvSpPr>
          <p:cNvPr id="9" name="TextBox 8">
            <a:extLst>
              <a:ext uri="{FF2B5EF4-FFF2-40B4-BE49-F238E27FC236}">
                <a16:creationId xmlns:a16="http://schemas.microsoft.com/office/drawing/2014/main" id="{31C8FF29-D61C-5B9B-C291-4CE3D63A2A7F}"/>
              </a:ext>
            </a:extLst>
          </p:cNvPr>
          <p:cNvSpPr txBox="1"/>
          <p:nvPr/>
        </p:nvSpPr>
        <p:spPr>
          <a:xfrm>
            <a:off x="5519255" y="1330086"/>
            <a:ext cx="1138453" cy="1015663"/>
          </a:xfrm>
          <a:prstGeom prst="rect">
            <a:avLst/>
          </a:prstGeom>
          <a:noFill/>
        </p:spPr>
        <p:txBody>
          <a:bodyPr wrap="none" rtlCol="0">
            <a:spAutoFit/>
          </a:bodyPr>
          <a:lstStyle/>
          <a:p>
            <a:r>
              <a:rPr lang="fr-FR" sz="6000" b="1">
                <a:latin typeface="Century Gothic" panose="020B0502020202020204" pitchFamily="34" charset="0"/>
                <a:ea typeface="+mj-ea"/>
                <a:cs typeface="Poppins SemiBold"/>
              </a:rPr>
              <a:t>ou</a:t>
            </a:r>
          </a:p>
        </p:txBody>
      </p:sp>
      <p:graphicFrame>
        <p:nvGraphicFramePr>
          <p:cNvPr id="12" name="Table 11">
            <a:extLst>
              <a:ext uri="{FF2B5EF4-FFF2-40B4-BE49-F238E27FC236}">
                <a16:creationId xmlns:a16="http://schemas.microsoft.com/office/drawing/2014/main" id="{23534E66-C60B-6620-C810-BD6A3586546F}"/>
              </a:ext>
            </a:extLst>
          </p:cNvPr>
          <p:cNvGraphicFramePr>
            <a:graphicFrameLocks noGrp="1"/>
          </p:cNvGraphicFramePr>
          <p:nvPr>
            <p:extLst>
              <p:ext uri="{D42A27DB-BD31-4B8C-83A1-F6EECF244321}">
                <p14:modId xmlns:p14="http://schemas.microsoft.com/office/powerpoint/2010/main" val="681483147"/>
              </p:ext>
            </p:extLst>
          </p:nvPr>
        </p:nvGraphicFramePr>
        <p:xfrm>
          <a:off x="7956488" y="701764"/>
          <a:ext cx="2319977" cy="1005840"/>
        </p:xfrm>
        <a:graphic>
          <a:graphicData uri="http://schemas.openxmlformats.org/drawingml/2006/table">
            <a:tbl>
              <a:tblPr firstRow="1" bandRow="1">
                <a:tableStyleId>{5C22544A-7EE6-4342-B048-85BDC9FD1C3A}</a:tableStyleId>
              </a:tblPr>
              <a:tblGrid>
                <a:gridCol w="2319977">
                  <a:extLst>
                    <a:ext uri="{9D8B030D-6E8A-4147-A177-3AD203B41FA5}">
                      <a16:colId xmlns:a16="http://schemas.microsoft.com/office/drawing/2014/main" val="2447953496"/>
                    </a:ext>
                  </a:extLst>
                </a:gridCol>
              </a:tblGrid>
              <a:tr h="942219">
                <a:tc>
                  <a:txBody>
                    <a:bodyPr/>
                    <a:lstStyle/>
                    <a:p>
                      <a:pPr algn="ctr"/>
                      <a:r>
                        <a:rPr kumimoji="0" lang="fr-FR" sz="6000" b="1" u="none" strike="noStrike" kern="1200" cap="none" spc="0" normalizeH="0" baseline="0" noProof="0">
                          <a:ln>
                            <a:noFill/>
                          </a:ln>
                          <a:solidFill>
                            <a:schemeClr val="tx1"/>
                          </a:solidFill>
                          <a:effectLst/>
                          <a:uLnTx/>
                          <a:uFillTx/>
                          <a:latin typeface="Century Gothic" panose="020B0502020202020204" pitchFamily="34" charset="0"/>
                          <a:ea typeface="+mj-ea"/>
                          <a:cs typeface="Poppins SemiBold"/>
                        </a:rPr>
                        <a:t>Fait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794408102"/>
                  </a:ext>
                </a:extLst>
              </a:tr>
            </a:tbl>
          </a:graphicData>
        </a:graphic>
      </p:graphicFrame>
      <p:pic>
        <p:nvPicPr>
          <p:cNvPr id="10" name="Picture 9" descr="Coche à l’intérieur d’un cercle vert. ">
            <a:extLst>
              <a:ext uri="{FF2B5EF4-FFF2-40B4-BE49-F238E27FC236}">
                <a16:creationId xmlns:a16="http://schemas.microsoft.com/office/drawing/2014/main" id="{D32A2557-F237-E926-BA32-2ABBFB9FE65F}"/>
              </a:ext>
            </a:extLst>
          </p:cNvPr>
          <p:cNvPicPr>
            <a:picLocks noChangeAspect="1"/>
          </p:cNvPicPr>
          <p:nvPr/>
        </p:nvPicPr>
        <p:blipFill>
          <a:blip r:embed="rId3">
            <a:extLst>
              <a:ext uri="{28A0092B-C50C-407E-A947-70E740481C1C}">
                <a14:useLocalDpi xmlns:a14="http://schemas.microsoft.com/office/drawing/2010/main" val="0"/>
              </a:ext>
            </a:extLst>
          </a:blip>
          <a:srcRect l="5060" t="4833" r="76867" b="64030"/>
          <a:stretch>
            <a:fillRect/>
          </a:stretch>
        </p:blipFill>
        <p:spPr>
          <a:xfrm>
            <a:off x="8043070" y="2355593"/>
            <a:ext cx="2146812" cy="2146813"/>
          </a:xfrm>
          <a:prstGeom prst="ellipse">
            <a:avLst/>
          </a:prstGeom>
        </p:spPr>
      </p:pic>
      <p:pic>
        <p:nvPicPr>
          <p:cNvPr id="5" name="Picture 4" descr="Icône : Comprendre le sujet.">
            <a:extLst>
              <a:ext uri="{FF2B5EF4-FFF2-40B4-BE49-F238E27FC236}">
                <a16:creationId xmlns:a16="http://schemas.microsoft.com/office/drawing/2014/main" id="{CDCA5361-9D48-9339-B05F-D71E91F5E8E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3912" y="5354000"/>
            <a:ext cx="1326360" cy="1437141"/>
          </a:xfrm>
          <a:prstGeom prst="rect">
            <a:avLst/>
          </a:prstGeom>
        </p:spPr>
      </p:pic>
      <p:sp>
        <p:nvSpPr>
          <p:cNvPr id="7" name="TextBox 6">
            <a:extLst>
              <a:ext uri="{FF2B5EF4-FFF2-40B4-BE49-F238E27FC236}">
                <a16:creationId xmlns:a16="http://schemas.microsoft.com/office/drawing/2014/main" id="{100C4877-9B94-A43F-8DAA-3496AA6FC0FC}"/>
              </a:ext>
            </a:extLst>
          </p:cNvPr>
          <p:cNvSpPr txBox="1"/>
          <p:nvPr/>
        </p:nvSpPr>
        <p:spPr>
          <a:xfrm>
            <a:off x="4384028" y="5408983"/>
            <a:ext cx="3423944" cy="830997"/>
          </a:xfrm>
          <a:prstGeom prst="rect">
            <a:avLst/>
          </a:prstGeom>
          <a:solidFill>
            <a:schemeClr val="bg1"/>
          </a:solidFill>
        </p:spPr>
        <p:txBody>
          <a:bodyPr wrap="square" lIns="91440" tIns="45720" rIns="91440" bIns="45720" rtlCol="0" anchor="t">
            <a:spAutoFit/>
          </a:bodyPr>
          <a:lstStyle/>
          <a:p>
            <a:pPr algn="ctr"/>
            <a:r>
              <a:rPr lang="fr-FR" sz="2400" noProof="0">
                <a:latin typeface="Arial" panose="020B0604020202020204" pitchFamily="34" charset="0"/>
                <a:ea typeface="Roboto Medium" panose="02000000000000000000" pitchFamily="2" charset="0"/>
                <a:cs typeface="Arial" panose="020B0604020202020204" pitchFamily="34" charset="0"/>
              </a:rPr>
              <a:t>La maladie mentale n’est pas un choix. </a:t>
            </a:r>
          </a:p>
        </p:txBody>
      </p:sp>
    </p:spTree>
    <p:extLst>
      <p:ext uri="{BB962C8B-B14F-4D97-AF65-F5344CB8AC3E}">
        <p14:creationId xmlns:p14="http://schemas.microsoft.com/office/powerpoint/2010/main" val="3145728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03008-7D98-DD3D-C167-FA97BE6B6F8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D32ACA9-B3AA-D888-8658-DD905F969D49}"/>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fr-FR" noProof="0"/>
          </a:p>
        </p:txBody>
      </p:sp>
      <p:sp>
        <p:nvSpPr>
          <p:cNvPr id="4" name="Rectangle 3">
            <a:extLst>
              <a:ext uri="{FF2B5EF4-FFF2-40B4-BE49-F238E27FC236}">
                <a16:creationId xmlns:a16="http://schemas.microsoft.com/office/drawing/2014/main" id="{108EA65C-4FC5-3891-4410-254570EEA812}"/>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3" name="Title 10">
            <a:extLst>
              <a:ext uri="{FF2B5EF4-FFF2-40B4-BE49-F238E27FC236}">
                <a16:creationId xmlns:a16="http://schemas.microsoft.com/office/drawing/2014/main" id="{C75B2F6C-43DA-9DD3-CCCD-A8C9BB8F9D5F}"/>
              </a:ext>
            </a:extLst>
          </p:cNvPr>
          <p:cNvSpPr txBox="1">
            <a:spLocks noGrp="1"/>
          </p:cNvSpPr>
          <p:nvPr>
            <p:ph type="title" idx="4294967295"/>
          </p:nvPr>
        </p:nvSpPr>
        <p:spPr>
          <a:xfrm>
            <a:off x="0" y="-585294"/>
            <a:ext cx="848509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b="1" i="0" kern="1200">
                <a:solidFill>
                  <a:schemeClr val="tx1"/>
                </a:solidFill>
                <a:latin typeface="Poppins SemiBold" pitchFamily="2" charset="77"/>
                <a:ea typeface="+mj-ea"/>
                <a:cs typeface="Poppins SemiBold"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chemeClr val="tx1"/>
                </a:solidFill>
                <a:effectLst/>
                <a:uLnTx/>
                <a:uFillTx/>
                <a:latin typeface="+mn-lt"/>
                <a:ea typeface="+mn-ea"/>
                <a:cs typeface="+mn-cs"/>
              </a:rPr>
              <a:t>Mythe ou fait 6</a:t>
            </a:r>
          </a:p>
        </p:txBody>
      </p:sp>
      <p:sp>
        <p:nvSpPr>
          <p:cNvPr id="2" name="Title 1">
            <a:extLst>
              <a:ext uri="{FF2B5EF4-FFF2-40B4-BE49-F238E27FC236}">
                <a16:creationId xmlns:a16="http://schemas.microsoft.com/office/drawing/2014/main" id="{33BD6273-DB20-C6A4-32B6-ABEC82F3C453}"/>
              </a:ext>
            </a:extLst>
          </p:cNvPr>
          <p:cNvSpPr>
            <a:spLocks/>
          </p:cNvSpPr>
          <p:nvPr/>
        </p:nvSpPr>
        <p:spPr>
          <a:xfrm>
            <a:off x="1622820" y="510093"/>
            <a:ext cx="252252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z="6000" b="1">
                <a:latin typeface="Century Gothic" panose="020B0502020202020204" pitchFamily="34" charset="0"/>
                <a:ea typeface="+mj-ea"/>
                <a:cs typeface="Poppins SemiBold"/>
              </a:rPr>
              <a:t>Mythe</a:t>
            </a:r>
          </a:p>
        </p:txBody>
      </p:sp>
      <p:sp>
        <p:nvSpPr>
          <p:cNvPr id="9" name="TextBox 8">
            <a:extLst>
              <a:ext uri="{FF2B5EF4-FFF2-40B4-BE49-F238E27FC236}">
                <a16:creationId xmlns:a16="http://schemas.microsoft.com/office/drawing/2014/main" id="{22F08ED2-E390-BAD0-6EBF-4810EB229206}"/>
              </a:ext>
            </a:extLst>
          </p:cNvPr>
          <p:cNvSpPr txBox="1"/>
          <p:nvPr/>
        </p:nvSpPr>
        <p:spPr>
          <a:xfrm>
            <a:off x="5519255" y="1330086"/>
            <a:ext cx="1138453" cy="1015663"/>
          </a:xfrm>
          <a:prstGeom prst="rect">
            <a:avLst/>
          </a:prstGeom>
          <a:noFill/>
        </p:spPr>
        <p:txBody>
          <a:bodyPr wrap="none" rtlCol="0">
            <a:spAutoFit/>
          </a:bodyPr>
          <a:lstStyle/>
          <a:p>
            <a:r>
              <a:rPr lang="fr-FR" sz="6000" b="1">
                <a:latin typeface="Century Gothic" panose="020B0502020202020204" pitchFamily="34" charset="0"/>
                <a:ea typeface="+mj-ea"/>
                <a:cs typeface="Poppins SemiBold"/>
              </a:rPr>
              <a:t>ou</a:t>
            </a:r>
          </a:p>
        </p:txBody>
      </p:sp>
      <p:graphicFrame>
        <p:nvGraphicFramePr>
          <p:cNvPr id="12" name="Table 11">
            <a:extLst>
              <a:ext uri="{FF2B5EF4-FFF2-40B4-BE49-F238E27FC236}">
                <a16:creationId xmlns:a16="http://schemas.microsoft.com/office/drawing/2014/main" id="{F9782D20-1C06-BB8F-34CD-D40DE7C95100}"/>
              </a:ext>
            </a:extLst>
          </p:cNvPr>
          <p:cNvGraphicFramePr>
            <a:graphicFrameLocks noGrp="1"/>
          </p:cNvGraphicFramePr>
          <p:nvPr>
            <p:extLst>
              <p:ext uri="{D42A27DB-BD31-4B8C-83A1-F6EECF244321}">
                <p14:modId xmlns:p14="http://schemas.microsoft.com/office/powerpoint/2010/main" val="1285086788"/>
              </p:ext>
            </p:extLst>
          </p:nvPr>
        </p:nvGraphicFramePr>
        <p:xfrm>
          <a:off x="7956488" y="701764"/>
          <a:ext cx="2319977" cy="1005840"/>
        </p:xfrm>
        <a:graphic>
          <a:graphicData uri="http://schemas.openxmlformats.org/drawingml/2006/table">
            <a:tbl>
              <a:tblPr firstRow="1" bandRow="1">
                <a:tableStyleId>{5C22544A-7EE6-4342-B048-85BDC9FD1C3A}</a:tableStyleId>
              </a:tblPr>
              <a:tblGrid>
                <a:gridCol w="2319977">
                  <a:extLst>
                    <a:ext uri="{9D8B030D-6E8A-4147-A177-3AD203B41FA5}">
                      <a16:colId xmlns:a16="http://schemas.microsoft.com/office/drawing/2014/main" val="2447953496"/>
                    </a:ext>
                  </a:extLst>
                </a:gridCol>
              </a:tblGrid>
              <a:tr h="942219">
                <a:tc>
                  <a:txBody>
                    <a:bodyPr/>
                    <a:lstStyle/>
                    <a:p>
                      <a:pPr algn="ctr"/>
                      <a:r>
                        <a:rPr kumimoji="0" lang="fr-FR" sz="6000" b="1" u="none" strike="noStrike" kern="1200" cap="none" spc="0" normalizeH="0" baseline="0" noProof="0">
                          <a:ln>
                            <a:noFill/>
                          </a:ln>
                          <a:solidFill>
                            <a:schemeClr val="tx1"/>
                          </a:solidFill>
                          <a:effectLst/>
                          <a:uLnTx/>
                          <a:uFillTx/>
                          <a:latin typeface="Century Gothic" panose="020B0502020202020204" pitchFamily="34" charset="0"/>
                          <a:ea typeface="+mj-ea"/>
                          <a:cs typeface="Poppins SemiBold"/>
                        </a:rPr>
                        <a:t>Fait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794408102"/>
                  </a:ext>
                </a:extLst>
              </a:tr>
            </a:tbl>
          </a:graphicData>
        </a:graphic>
      </p:graphicFrame>
      <p:pic>
        <p:nvPicPr>
          <p:cNvPr id="15" name="Picture 14" descr="Illustration d’une licorne tie-dye pastel, pattes avant levées dans les airs.">
            <a:extLst>
              <a:ext uri="{FF2B5EF4-FFF2-40B4-BE49-F238E27FC236}">
                <a16:creationId xmlns:a16="http://schemas.microsoft.com/office/drawing/2014/main" id="{D301F7ED-94E2-E722-B266-789BD82DA78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6948" t="1470" b="64103"/>
          <a:stretch>
            <a:fillRect/>
          </a:stretch>
        </p:blipFill>
        <p:spPr>
          <a:xfrm>
            <a:off x="1525436" y="1835654"/>
            <a:ext cx="2946670" cy="2986687"/>
          </a:xfrm>
          <a:prstGeom prst="rect">
            <a:avLst/>
          </a:prstGeom>
        </p:spPr>
      </p:pic>
      <p:pic>
        <p:nvPicPr>
          <p:cNvPr id="10" name="Picture 9" descr="Coche à l’intérieur d’un cercle vert. ">
            <a:extLst>
              <a:ext uri="{FF2B5EF4-FFF2-40B4-BE49-F238E27FC236}">
                <a16:creationId xmlns:a16="http://schemas.microsoft.com/office/drawing/2014/main" id="{9208F1E6-98CF-C8D2-411D-DB519C79FECB}"/>
              </a:ext>
            </a:extLst>
          </p:cNvPr>
          <p:cNvPicPr>
            <a:picLocks noChangeAspect="1"/>
          </p:cNvPicPr>
          <p:nvPr/>
        </p:nvPicPr>
        <p:blipFill>
          <a:blip r:embed="rId4">
            <a:extLst>
              <a:ext uri="{28A0092B-C50C-407E-A947-70E740481C1C}">
                <a14:useLocalDpi xmlns:a14="http://schemas.microsoft.com/office/drawing/2010/main" val="0"/>
              </a:ext>
            </a:extLst>
          </a:blip>
          <a:srcRect l="5060" t="4833" r="76867" b="64030"/>
          <a:stretch>
            <a:fillRect/>
          </a:stretch>
        </p:blipFill>
        <p:spPr>
          <a:xfrm>
            <a:off x="8043070" y="2355593"/>
            <a:ext cx="2146812" cy="2146813"/>
          </a:xfrm>
          <a:prstGeom prst="ellipse">
            <a:avLst/>
          </a:prstGeom>
        </p:spPr>
      </p:pic>
      <p:pic>
        <p:nvPicPr>
          <p:cNvPr id="5" name="Picture 4" descr="Icône : Comprendre le sujet.">
            <a:extLst>
              <a:ext uri="{FF2B5EF4-FFF2-40B4-BE49-F238E27FC236}">
                <a16:creationId xmlns:a16="http://schemas.microsoft.com/office/drawing/2014/main" id="{C3A06E4D-B042-2E06-A7AD-7BAD7BA4C91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3912" y="5354000"/>
            <a:ext cx="1326360" cy="1437141"/>
          </a:xfrm>
          <a:prstGeom prst="rect">
            <a:avLst/>
          </a:prstGeom>
        </p:spPr>
      </p:pic>
      <p:sp>
        <p:nvSpPr>
          <p:cNvPr id="7" name="TextBox 6">
            <a:extLst>
              <a:ext uri="{FF2B5EF4-FFF2-40B4-BE49-F238E27FC236}">
                <a16:creationId xmlns:a16="http://schemas.microsoft.com/office/drawing/2014/main" id="{0E6D91AB-D208-D321-A1FF-A40997D5AA52}"/>
              </a:ext>
            </a:extLst>
          </p:cNvPr>
          <p:cNvSpPr txBox="1"/>
          <p:nvPr/>
        </p:nvSpPr>
        <p:spPr>
          <a:xfrm>
            <a:off x="4384028" y="5009832"/>
            <a:ext cx="3423944" cy="1323439"/>
          </a:xfrm>
          <a:prstGeom prst="rect">
            <a:avLst/>
          </a:prstGeom>
          <a:solidFill>
            <a:schemeClr val="bg1"/>
          </a:solidFill>
        </p:spPr>
        <p:txBody>
          <a:bodyPr wrap="square" lIns="91440" tIns="45720" rIns="91440" bIns="45720" rtlCol="0" anchor="t">
            <a:spAutoFit/>
          </a:bodyPr>
          <a:lstStyle/>
          <a:p>
            <a:pPr algn="ctr"/>
            <a:r>
              <a:rPr lang="fr-FR" sz="2000" noProof="0">
                <a:latin typeface="Arial" panose="020B0604020202020204" pitchFamily="34" charset="0"/>
                <a:ea typeface="Roboto Medium" panose="02000000000000000000" pitchFamily="2" charset="0"/>
                <a:cs typeface="Arial" panose="020B0604020202020204" pitchFamily="34" charset="0"/>
              </a:rPr>
              <a:t>Les personnes ayant une maladie mentale sont susceptibles d’être violentes et imprévisibles.</a:t>
            </a:r>
          </a:p>
        </p:txBody>
      </p:sp>
    </p:spTree>
    <p:extLst>
      <p:ext uri="{BB962C8B-B14F-4D97-AF65-F5344CB8AC3E}">
        <p14:creationId xmlns:p14="http://schemas.microsoft.com/office/powerpoint/2010/main" val="2631500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8847F-88A6-35A6-E3A1-230AB840F2C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E81F92A-D4E6-7063-9593-C8A19166CA17}"/>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fr-FR" noProof="0"/>
          </a:p>
        </p:txBody>
      </p:sp>
      <p:sp>
        <p:nvSpPr>
          <p:cNvPr id="4" name="Rectangle 3">
            <a:extLst>
              <a:ext uri="{FF2B5EF4-FFF2-40B4-BE49-F238E27FC236}">
                <a16:creationId xmlns:a16="http://schemas.microsoft.com/office/drawing/2014/main" id="{9BF630D1-B56A-0DAD-2570-292E7FC78A5A}"/>
              </a:ext>
              <a:ext uri="{C183D7F6-B498-43B3-948B-1728B52AA6E4}">
                <adec:decorative xmlns:adec="http://schemas.microsoft.com/office/drawing/2017/decorative" val="1"/>
              </a:ext>
            </a:extLst>
          </p:cNvPr>
          <p:cNvSpPr/>
          <p:nvPr/>
        </p:nvSpPr>
        <p:spPr>
          <a:xfrm>
            <a:off x="0" y="0"/>
            <a:ext cx="6096000"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3" name="Title 10">
            <a:extLst>
              <a:ext uri="{FF2B5EF4-FFF2-40B4-BE49-F238E27FC236}">
                <a16:creationId xmlns:a16="http://schemas.microsoft.com/office/drawing/2014/main" id="{C232BAEE-24DB-6859-0F5C-BB13630EBF36}"/>
              </a:ext>
            </a:extLst>
          </p:cNvPr>
          <p:cNvSpPr txBox="1">
            <a:spLocks noGrp="1"/>
          </p:cNvSpPr>
          <p:nvPr>
            <p:ph type="title" idx="4294967295"/>
          </p:nvPr>
        </p:nvSpPr>
        <p:spPr>
          <a:xfrm>
            <a:off x="0" y="-585294"/>
            <a:ext cx="8485094"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b="1" i="0" kern="1200">
                <a:solidFill>
                  <a:schemeClr val="tx1"/>
                </a:solidFill>
                <a:latin typeface="Poppins SemiBold" pitchFamily="2" charset="77"/>
                <a:ea typeface="+mj-ea"/>
                <a:cs typeface="Poppins SemiBold"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chemeClr val="tx1"/>
                </a:solidFill>
                <a:effectLst/>
                <a:uLnTx/>
                <a:uFillTx/>
                <a:latin typeface="+mn-lt"/>
                <a:ea typeface="+mn-ea"/>
                <a:cs typeface="+mn-cs"/>
              </a:rPr>
              <a:t>Mythe ou fait 7</a:t>
            </a:r>
          </a:p>
        </p:txBody>
      </p:sp>
      <p:sp>
        <p:nvSpPr>
          <p:cNvPr id="2" name="Title 1">
            <a:extLst>
              <a:ext uri="{FF2B5EF4-FFF2-40B4-BE49-F238E27FC236}">
                <a16:creationId xmlns:a16="http://schemas.microsoft.com/office/drawing/2014/main" id="{5A2CBC42-3DEA-D038-C830-7C282A4AD83D}"/>
              </a:ext>
            </a:extLst>
          </p:cNvPr>
          <p:cNvSpPr>
            <a:spLocks/>
          </p:cNvSpPr>
          <p:nvPr/>
        </p:nvSpPr>
        <p:spPr>
          <a:xfrm>
            <a:off x="1622820" y="510093"/>
            <a:ext cx="2522521"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z="6000" b="1">
                <a:latin typeface="Century Gothic" panose="020B0502020202020204" pitchFamily="34" charset="0"/>
                <a:ea typeface="+mj-ea"/>
                <a:cs typeface="Poppins SemiBold"/>
              </a:rPr>
              <a:t>Mythe</a:t>
            </a:r>
          </a:p>
        </p:txBody>
      </p:sp>
      <p:sp>
        <p:nvSpPr>
          <p:cNvPr id="9" name="TextBox 8">
            <a:extLst>
              <a:ext uri="{FF2B5EF4-FFF2-40B4-BE49-F238E27FC236}">
                <a16:creationId xmlns:a16="http://schemas.microsoft.com/office/drawing/2014/main" id="{A516BF1E-13FD-5557-D7AC-F9C41FDDD215}"/>
              </a:ext>
            </a:extLst>
          </p:cNvPr>
          <p:cNvSpPr txBox="1"/>
          <p:nvPr/>
        </p:nvSpPr>
        <p:spPr>
          <a:xfrm>
            <a:off x="5519255" y="1330086"/>
            <a:ext cx="1138453" cy="1015663"/>
          </a:xfrm>
          <a:prstGeom prst="rect">
            <a:avLst/>
          </a:prstGeom>
          <a:noFill/>
        </p:spPr>
        <p:txBody>
          <a:bodyPr wrap="none" rtlCol="0">
            <a:spAutoFit/>
          </a:bodyPr>
          <a:lstStyle/>
          <a:p>
            <a:r>
              <a:rPr lang="fr-FR" sz="6000" b="1">
                <a:latin typeface="Century Gothic" panose="020B0502020202020204" pitchFamily="34" charset="0"/>
                <a:ea typeface="+mj-ea"/>
                <a:cs typeface="Poppins SemiBold"/>
              </a:rPr>
              <a:t>ou</a:t>
            </a:r>
          </a:p>
        </p:txBody>
      </p:sp>
      <p:graphicFrame>
        <p:nvGraphicFramePr>
          <p:cNvPr id="12" name="Table 11">
            <a:extLst>
              <a:ext uri="{FF2B5EF4-FFF2-40B4-BE49-F238E27FC236}">
                <a16:creationId xmlns:a16="http://schemas.microsoft.com/office/drawing/2014/main" id="{AC4AA9C2-2FF0-5A92-9729-8FDACC57860A}"/>
              </a:ext>
            </a:extLst>
          </p:cNvPr>
          <p:cNvGraphicFramePr>
            <a:graphicFrameLocks noGrp="1"/>
          </p:cNvGraphicFramePr>
          <p:nvPr>
            <p:extLst>
              <p:ext uri="{D42A27DB-BD31-4B8C-83A1-F6EECF244321}">
                <p14:modId xmlns:p14="http://schemas.microsoft.com/office/powerpoint/2010/main" val="52765508"/>
              </p:ext>
            </p:extLst>
          </p:nvPr>
        </p:nvGraphicFramePr>
        <p:xfrm>
          <a:off x="7956488" y="701764"/>
          <a:ext cx="2319977" cy="1005840"/>
        </p:xfrm>
        <a:graphic>
          <a:graphicData uri="http://schemas.openxmlformats.org/drawingml/2006/table">
            <a:tbl>
              <a:tblPr firstRow="1" bandRow="1">
                <a:tableStyleId>{5C22544A-7EE6-4342-B048-85BDC9FD1C3A}</a:tableStyleId>
              </a:tblPr>
              <a:tblGrid>
                <a:gridCol w="2319977">
                  <a:extLst>
                    <a:ext uri="{9D8B030D-6E8A-4147-A177-3AD203B41FA5}">
                      <a16:colId xmlns:a16="http://schemas.microsoft.com/office/drawing/2014/main" val="2447953496"/>
                    </a:ext>
                  </a:extLst>
                </a:gridCol>
              </a:tblGrid>
              <a:tr h="942219">
                <a:tc>
                  <a:txBody>
                    <a:bodyPr/>
                    <a:lstStyle/>
                    <a:p>
                      <a:pPr algn="ctr"/>
                      <a:r>
                        <a:rPr kumimoji="0" lang="fr-FR" sz="6000" b="1" u="none" strike="noStrike" kern="1200" cap="none" spc="0" normalizeH="0" baseline="0" noProof="0">
                          <a:ln>
                            <a:noFill/>
                          </a:ln>
                          <a:solidFill>
                            <a:schemeClr val="tx1"/>
                          </a:solidFill>
                          <a:effectLst/>
                          <a:uLnTx/>
                          <a:uFillTx/>
                          <a:latin typeface="Century Gothic" panose="020B0502020202020204" pitchFamily="34" charset="0"/>
                          <a:ea typeface="+mj-ea"/>
                          <a:cs typeface="Poppins SemiBold"/>
                        </a:rPr>
                        <a:t>Fait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3794408102"/>
                  </a:ext>
                </a:extLst>
              </a:tr>
            </a:tbl>
          </a:graphicData>
        </a:graphic>
      </p:graphicFrame>
      <p:pic>
        <p:nvPicPr>
          <p:cNvPr id="15" name="Picture 14" descr="Illustration d’une licorne tie-dye pastel, pattes avant levées dans les airs.">
            <a:extLst>
              <a:ext uri="{FF2B5EF4-FFF2-40B4-BE49-F238E27FC236}">
                <a16:creationId xmlns:a16="http://schemas.microsoft.com/office/drawing/2014/main" id="{2A4C6BB1-2C6A-BD3F-DF56-1A68B47F493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6948" t="1470" b="64103"/>
          <a:stretch>
            <a:fillRect/>
          </a:stretch>
        </p:blipFill>
        <p:spPr>
          <a:xfrm>
            <a:off x="1525436" y="1835654"/>
            <a:ext cx="2946670" cy="2986687"/>
          </a:xfrm>
          <a:prstGeom prst="rect">
            <a:avLst/>
          </a:prstGeom>
        </p:spPr>
      </p:pic>
      <p:pic>
        <p:nvPicPr>
          <p:cNvPr id="5" name="Picture 4" descr="Icône : Comprendre le sujet.">
            <a:extLst>
              <a:ext uri="{FF2B5EF4-FFF2-40B4-BE49-F238E27FC236}">
                <a16:creationId xmlns:a16="http://schemas.microsoft.com/office/drawing/2014/main" id="{57C5B0F1-B1EC-2086-A23F-8F74AD81B2C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3912" y="5354000"/>
            <a:ext cx="1326360" cy="1437141"/>
          </a:xfrm>
          <a:prstGeom prst="rect">
            <a:avLst/>
          </a:prstGeom>
        </p:spPr>
      </p:pic>
      <p:sp>
        <p:nvSpPr>
          <p:cNvPr id="7" name="TextBox 6">
            <a:extLst>
              <a:ext uri="{FF2B5EF4-FFF2-40B4-BE49-F238E27FC236}">
                <a16:creationId xmlns:a16="http://schemas.microsoft.com/office/drawing/2014/main" id="{CBDD996B-DE22-B7D9-B49B-84AEAAA654A0}"/>
              </a:ext>
            </a:extLst>
          </p:cNvPr>
          <p:cNvSpPr txBox="1"/>
          <p:nvPr/>
        </p:nvSpPr>
        <p:spPr>
          <a:xfrm>
            <a:off x="4384028" y="5009832"/>
            <a:ext cx="3423944" cy="1323439"/>
          </a:xfrm>
          <a:prstGeom prst="rect">
            <a:avLst/>
          </a:prstGeom>
          <a:solidFill>
            <a:schemeClr val="bg1"/>
          </a:solidFill>
        </p:spPr>
        <p:txBody>
          <a:bodyPr wrap="square" lIns="91440" tIns="45720" rIns="91440" bIns="45720" rtlCol="0" anchor="t">
            <a:spAutoFit/>
          </a:bodyPr>
          <a:lstStyle/>
          <a:p>
            <a:pPr algn="ctr"/>
            <a:r>
              <a:rPr lang="fr-FR" sz="2000" noProof="0">
                <a:latin typeface="Arial" panose="020B0604020202020204" pitchFamily="34" charset="0"/>
                <a:ea typeface="Roboto Medium" panose="02000000000000000000" pitchFamily="2" charset="0"/>
                <a:cs typeface="Arial" panose="020B0604020202020204" pitchFamily="34" charset="0"/>
              </a:rPr>
              <a:t>Les personnes ayant une maladie mentale sont susceptibles d’être violentes et imprévisibles.</a:t>
            </a:r>
          </a:p>
        </p:txBody>
      </p:sp>
    </p:spTree>
    <p:extLst>
      <p:ext uri="{BB962C8B-B14F-4D97-AF65-F5344CB8AC3E}">
        <p14:creationId xmlns:p14="http://schemas.microsoft.com/office/powerpoint/2010/main" val="2083677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00F7E-EE0A-3C22-7336-E6BAE998C9B1}"/>
              </a:ext>
            </a:extLst>
          </p:cNvPr>
          <p:cNvSpPr>
            <a:spLocks noGrp="1"/>
          </p:cNvSpPr>
          <p:nvPr>
            <p:ph type="title"/>
          </p:nvPr>
        </p:nvSpPr>
        <p:spPr>
          <a:xfrm>
            <a:off x="110515" y="-175202"/>
            <a:ext cx="10515600" cy="1325563"/>
          </a:xfrm>
        </p:spPr>
        <p:txBody>
          <a:bodyPr>
            <a:normAutofit/>
          </a:bodyPr>
          <a:lstStyle/>
          <a:p>
            <a:pPr>
              <a:lnSpc>
                <a:spcPct val="100000"/>
              </a:lnSpc>
              <a:spcBef>
                <a:spcPts val="0"/>
              </a:spcBef>
              <a:defRPr/>
            </a:pPr>
            <a:r>
              <a:rPr lang="fr-FR" b="1">
                <a:latin typeface="Century Gothic" panose="020B0502020202020204" pitchFamily="34" charset="0"/>
                <a:ea typeface="+mn-ea"/>
                <a:cs typeface="Poppins SemiBold"/>
              </a:rPr>
              <a:t>D’où vient la stigmatisation?</a:t>
            </a:r>
          </a:p>
        </p:txBody>
      </p:sp>
      <p:graphicFrame>
        <p:nvGraphicFramePr>
          <p:cNvPr id="9" name="Table 8">
            <a:extLst>
              <a:ext uri="{FF2B5EF4-FFF2-40B4-BE49-F238E27FC236}">
                <a16:creationId xmlns:a16="http://schemas.microsoft.com/office/drawing/2014/main" id="{5B393637-1549-C952-6934-8499FCB9711D}"/>
              </a:ext>
            </a:extLst>
          </p:cNvPr>
          <p:cNvGraphicFramePr>
            <a:graphicFrameLocks noGrp="1"/>
          </p:cNvGraphicFramePr>
          <p:nvPr>
            <p:extLst>
              <p:ext uri="{D42A27DB-BD31-4B8C-83A1-F6EECF244321}">
                <p14:modId xmlns:p14="http://schemas.microsoft.com/office/powerpoint/2010/main" val="4142764571"/>
              </p:ext>
            </p:extLst>
          </p:nvPr>
        </p:nvGraphicFramePr>
        <p:xfrm>
          <a:off x="1634241" y="1274040"/>
          <a:ext cx="8951026" cy="4023360"/>
        </p:xfrm>
        <a:graphic>
          <a:graphicData uri="http://schemas.openxmlformats.org/drawingml/2006/table">
            <a:tbl>
              <a:tblPr firstRow="1" bandRow="1">
                <a:tableStyleId>{775DCB02-9BB8-47FD-8907-85C794F793BA}</a:tableStyleId>
              </a:tblPr>
              <a:tblGrid>
                <a:gridCol w="8951026">
                  <a:extLst>
                    <a:ext uri="{9D8B030D-6E8A-4147-A177-3AD203B41FA5}">
                      <a16:colId xmlns:a16="http://schemas.microsoft.com/office/drawing/2014/main" val="4037845041"/>
                    </a:ext>
                  </a:extLst>
                </a:gridCol>
              </a:tblGrid>
              <a:tr h="1407886">
                <a:tc>
                  <a:txBody>
                    <a:bodyPr/>
                    <a:lstStyle/>
                    <a:p>
                      <a:endParaRPr lang="fr-FR" sz="2400" b="1" i="0" kern="1200" noProof="0">
                        <a:solidFill>
                          <a:schemeClr val="tx1"/>
                        </a:solidFill>
                        <a:effectLst/>
                        <a:latin typeface="Century Gothic" panose="020B0502020202020204" pitchFamily="34" charset="0"/>
                        <a:ea typeface="+mn-ea"/>
                        <a:cs typeface="Poppins SemiBold" panose="00000700000000000000" pitchFamily="2" charset="0"/>
                      </a:endParaRPr>
                    </a:p>
                    <a:p>
                      <a:r>
                        <a:rPr lang="fr-FR" sz="2400" b="1" i="0" kern="1200" noProof="0">
                          <a:solidFill>
                            <a:schemeClr val="tx1"/>
                          </a:solidFill>
                          <a:effectLst/>
                          <a:latin typeface="Century Gothic" panose="020B0502020202020204" pitchFamily="34" charset="0"/>
                          <a:ea typeface="+mn-ea"/>
                          <a:cs typeface="Poppins SemiBold"/>
                        </a:rPr>
                        <a:t>La stigmatisation peut découler de la façon dont la société et nos communautés comprennent et abordent la santé mentale et la maladie mentale.</a:t>
                      </a:r>
                    </a:p>
                    <a:p>
                      <a:endParaRPr lang="fr-FR" sz="2400" b="1" i="0" noProof="0">
                        <a:latin typeface="Century Gothic" panose="020B0502020202020204" pitchFamily="34" charset="0"/>
                        <a:cs typeface="Poppins SemiBold" panose="00000700000000000000" pitchFamily="2" charset="0"/>
                      </a:endParaRPr>
                    </a:p>
                  </a:txBody>
                  <a:tcPr>
                    <a:solidFill>
                      <a:schemeClr val="accent4">
                        <a:lumMod val="20000"/>
                        <a:lumOff val="80000"/>
                      </a:schemeClr>
                    </a:solidFill>
                  </a:tcPr>
                </a:tc>
                <a:extLst>
                  <a:ext uri="{0D108BD9-81ED-4DB2-BD59-A6C34878D82A}">
                    <a16:rowId xmlns:a16="http://schemas.microsoft.com/office/drawing/2014/main" val="837301504"/>
                  </a:ext>
                </a:extLst>
              </a:tr>
              <a:tr h="1407886">
                <a:tc>
                  <a:txBody>
                    <a:bodyPr/>
                    <a:lstStyle/>
                    <a:p>
                      <a:pPr rtl="0" fontAlgn="base"/>
                      <a:endParaRPr lang="fr-FR" sz="2400" b="1" i="0" kern="1200" noProof="0">
                        <a:solidFill>
                          <a:schemeClr val="tx1"/>
                        </a:solidFill>
                        <a:effectLst/>
                        <a:latin typeface="Century Gothic" panose="020B0502020202020204" pitchFamily="34" charset="0"/>
                        <a:ea typeface="+mn-ea"/>
                        <a:cs typeface="Poppins SemiBold" panose="00000700000000000000" pitchFamily="2" charset="0"/>
                      </a:endParaRPr>
                    </a:p>
                    <a:p>
                      <a:pPr rtl="0" fontAlgn="base"/>
                      <a:r>
                        <a:rPr lang="fr-FR" sz="2400" b="1" i="0" kern="1200" noProof="0">
                          <a:solidFill>
                            <a:schemeClr val="tx1"/>
                          </a:solidFill>
                          <a:effectLst/>
                          <a:latin typeface="Century Gothic" panose="020B0502020202020204" pitchFamily="34" charset="0"/>
                          <a:ea typeface="+mn-ea"/>
                          <a:cs typeface="Poppins SemiBold"/>
                        </a:rPr>
                        <a:t>Certaines perceptions découlent de malentendus et de stéréotypes qui existent depuis longtemps et qui continuent d’être renforcés</a:t>
                      </a:r>
                      <a:r>
                        <a:rPr lang="fr-FR" sz="2400" b="1" i="0" kern="1200" noProof="0">
                          <a:solidFill>
                            <a:schemeClr val="tx1"/>
                          </a:solidFill>
                          <a:effectLst/>
                          <a:latin typeface="Century Gothic" panose="020B0502020202020204" pitchFamily="34" charset="0"/>
                          <a:ea typeface="+mn-ea"/>
                          <a:cs typeface="+mn-cs"/>
                        </a:rPr>
                        <a:t>.</a:t>
                      </a:r>
                    </a:p>
                    <a:p>
                      <a:pPr rtl="0" fontAlgn="base"/>
                      <a:endParaRPr lang="fr-FR" sz="1800" b="1" i="0" kern="1200" noProof="0">
                        <a:solidFill>
                          <a:schemeClr val="tx1"/>
                        </a:solidFill>
                        <a:effectLst/>
                        <a:latin typeface="Century Gothic" panose="020B0502020202020204" pitchFamily="34" charset="0"/>
                        <a:ea typeface="+mn-ea"/>
                        <a:cs typeface="+mn-cs"/>
                      </a:endParaRPr>
                    </a:p>
                    <a:p>
                      <a:endParaRPr lang="fr-FR" b="1" i="0" noProof="0">
                        <a:latin typeface="Century Gothic" panose="020B0502020202020204" pitchFamily="34" charset="0"/>
                      </a:endParaRPr>
                    </a:p>
                  </a:txBody>
                  <a:tcPr>
                    <a:solidFill>
                      <a:schemeClr val="accent1">
                        <a:lumMod val="40000"/>
                        <a:lumOff val="60000"/>
                        <a:alpha val="40000"/>
                      </a:schemeClr>
                    </a:solidFill>
                  </a:tcPr>
                </a:tc>
                <a:extLst>
                  <a:ext uri="{0D108BD9-81ED-4DB2-BD59-A6C34878D82A}">
                    <a16:rowId xmlns:a16="http://schemas.microsoft.com/office/drawing/2014/main" val="1360003891"/>
                  </a:ext>
                </a:extLst>
              </a:tr>
            </a:tbl>
          </a:graphicData>
        </a:graphic>
      </p:graphicFrame>
    </p:spTree>
    <p:extLst>
      <p:ext uri="{BB962C8B-B14F-4D97-AF65-F5344CB8AC3E}">
        <p14:creationId xmlns:p14="http://schemas.microsoft.com/office/powerpoint/2010/main" val="143052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687DD-75CF-B81C-B6B9-054A77257BD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B19BE86-B548-BF7B-2600-3C7D38157544}"/>
              </a:ext>
            </a:extLst>
          </p:cNvPr>
          <p:cNvSpPr txBox="1">
            <a:spLocks noGrp="1"/>
          </p:cNvSpPr>
          <p:nvPr>
            <p:ph type="title" idx="4294967295"/>
          </p:nvPr>
        </p:nvSpPr>
        <p:spPr>
          <a:xfrm>
            <a:off x="110515" y="-175202"/>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400" b="1" i="0" u="none" strike="noStrike" kern="1200" cap="none" spc="0" normalizeH="0" baseline="0" noProof="0">
                <a:ln>
                  <a:noFill/>
                </a:ln>
                <a:solidFill>
                  <a:schemeClr val="tx1"/>
                </a:solidFill>
                <a:effectLst/>
                <a:uLnTx/>
                <a:uFillTx/>
                <a:latin typeface="Century Gothic" panose="020B0502020202020204" pitchFamily="34" charset="0"/>
                <a:ea typeface="+mn-ea"/>
                <a:cs typeface="Poppins SemiBold"/>
              </a:rPr>
              <a:t>D’où vient la stigmatisation? </a:t>
            </a:r>
            <a:r>
              <a:rPr kumimoji="0" lang="fr-FR" sz="4400" b="1" i="0" u="none" strike="noStrike" kern="1200" cap="none" spc="0" normalizeH="0" baseline="0" noProof="0">
                <a:ln>
                  <a:noFill/>
                </a:ln>
                <a:solidFill>
                  <a:schemeClr val="bg1"/>
                </a:solidFill>
                <a:effectLst/>
                <a:uLnTx/>
                <a:uFillTx/>
                <a:latin typeface="Century Gothic" panose="020B0502020202020204" pitchFamily="34" charset="0"/>
                <a:ea typeface="+mn-ea"/>
                <a:cs typeface="Poppins SemiBold"/>
              </a:rPr>
              <a:t>2</a:t>
            </a:r>
          </a:p>
        </p:txBody>
      </p:sp>
      <p:graphicFrame>
        <p:nvGraphicFramePr>
          <p:cNvPr id="9" name="Table 8">
            <a:extLst>
              <a:ext uri="{FF2B5EF4-FFF2-40B4-BE49-F238E27FC236}">
                <a16:creationId xmlns:a16="http://schemas.microsoft.com/office/drawing/2014/main" id="{FCFC3DF4-02EC-4C8A-165A-588DD2BAA35D}"/>
              </a:ext>
            </a:extLst>
          </p:cNvPr>
          <p:cNvGraphicFramePr>
            <a:graphicFrameLocks noGrp="1"/>
          </p:cNvGraphicFramePr>
          <p:nvPr>
            <p:extLst>
              <p:ext uri="{D42A27DB-BD31-4B8C-83A1-F6EECF244321}">
                <p14:modId xmlns:p14="http://schemas.microsoft.com/office/powerpoint/2010/main" val="4036689548"/>
              </p:ext>
            </p:extLst>
          </p:nvPr>
        </p:nvGraphicFramePr>
        <p:xfrm>
          <a:off x="1627285" y="1276449"/>
          <a:ext cx="8951026" cy="4572000"/>
        </p:xfrm>
        <a:graphic>
          <a:graphicData uri="http://schemas.openxmlformats.org/drawingml/2006/table">
            <a:tbl>
              <a:tblPr firstRow="1" bandRow="1">
                <a:tableStyleId>{775DCB02-9BB8-47FD-8907-85C794F793BA}</a:tableStyleId>
              </a:tblPr>
              <a:tblGrid>
                <a:gridCol w="8951026">
                  <a:extLst>
                    <a:ext uri="{9D8B030D-6E8A-4147-A177-3AD203B41FA5}">
                      <a16:colId xmlns:a16="http://schemas.microsoft.com/office/drawing/2014/main" val="4037845041"/>
                    </a:ext>
                  </a:extLst>
                </a:gridCol>
              </a:tblGrid>
              <a:tr h="1407886">
                <a:tc>
                  <a:txBody>
                    <a:bodyPr/>
                    <a:lstStyle/>
                    <a:p>
                      <a:endParaRPr lang="fr-FR" sz="2400" b="1" i="0" kern="1200" noProof="0">
                        <a:solidFill>
                          <a:schemeClr val="tx1"/>
                        </a:solidFill>
                        <a:effectLst/>
                        <a:latin typeface="Century Gothic" panose="020B0502020202020204" pitchFamily="34" charset="0"/>
                        <a:ea typeface="+mn-ea"/>
                        <a:cs typeface="Poppins SemiBold"/>
                      </a:endParaRPr>
                    </a:p>
                    <a:p>
                      <a:r>
                        <a:rPr lang="fr-FR" sz="2400" b="1" i="0" kern="1200" noProof="0">
                          <a:solidFill>
                            <a:schemeClr val="tx1"/>
                          </a:solidFill>
                          <a:effectLst/>
                          <a:latin typeface="Century Gothic" panose="020B0502020202020204" pitchFamily="34" charset="0"/>
                          <a:ea typeface="+mn-ea"/>
                          <a:cs typeface="Poppins SemiBold"/>
                        </a:rPr>
                        <a:t>Les médias et l’industrie du divertissement jouent un rôle important dans la formation des opinions sur la santé mentale et la maladie mentale.</a:t>
                      </a:r>
                    </a:p>
                    <a:p>
                      <a:endParaRPr lang="fr-FR" sz="2400" b="1" i="0" kern="1200" noProof="0">
                        <a:solidFill>
                          <a:schemeClr val="tx1"/>
                        </a:solidFill>
                        <a:effectLst/>
                        <a:latin typeface="Century Gothic" panose="020B0502020202020204" pitchFamily="34" charset="0"/>
                        <a:ea typeface="+mn-ea"/>
                        <a:cs typeface="Poppins SemiBold"/>
                      </a:endParaRPr>
                    </a:p>
                  </a:txBody>
                  <a:tcPr>
                    <a:solidFill>
                      <a:schemeClr val="accent4">
                        <a:lumMod val="20000"/>
                        <a:lumOff val="80000"/>
                      </a:schemeClr>
                    </a:solidFill>
                  </a:tcPr>
                </a:tc>
                <a:extLst>
                  <a:ext uri="{0D108BD9-81ED-4DB2-BD59-A6C34878D82A}">
                    <a16:rowId xmlns:a16="http://schemas.microsoft.com/office/drawing/2014/main" val="837301504"/>
                  </a:ext>
                </a:extLst>
              </a:tr>
              <a:tr h="14078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400" b="1" i="0" kern="1200" noProof="0">
                        <a:solidFill>
                          <a:schemeClr val="tx1"/>
                        </a:solidFill>
                        <a:effectLst/>
                        <a:latin typeface="Century Gothic" panose="020B0502020202020204" pitchFamily="34" charset="0"/>
                        <a:ea typeface="+mn-ea"/>
                        <a:cs typeface="Poppins SemiBold"/>
                      </a:endParaRPr>
                    </a:p>
                    <a:p>
                      <a:pPr marL="0" marR="0" lvl="0" indent="0" algn="l" rtl="0" eaLnBrk="1" fontAlgn="auto" latinLnBrk="0" hangingPunct="1">
                        <a:lnSpc>
                          <a:spcPct val="100000"/>
                        </a:lnSpc>
                        <a:spcBef>
                          <a:spcPts val="0"/>
                        </a:spcBef>
                        <a:spcAft>
                          <a:spcPts val="0"/>
                        </a:spcAft>
                        <a:buClrTx/>
                        <a:buSzTx/>
                        <a:buFontTx/>
                        <a:buNone/>
                      </a:pPr>
                      <a:r>
                        <a:rPr lang="fr-FR" sz="2400" b="1" i="0" kern="1200" noProof="0">
                          <a:solidFill>
                            <a:schemeClr val="tx1"/>
                          </a:solidFill>
                          <a:effectLst/>
                          <a:latin typeface="Century Gothic" panose="020B0502020202020204" pitchFamily="34" charset="0"/>
                          <a:ea typeface="+mn-ea"/>
                          <a:cs typeface="Poppins SemiBold"/>
                        </a:rPr>
                        <a:t>Dans certains cas, les médias sociaux ont joué un rôle positif en amorçant des conversations sur la santé mentale qui peuvent réduire la stigmatisation. Ils peuvent aussi contribuer à propager de la désinformation, à perpétuer des stéréotypes et à renforcer la stigmatisation. </a:t>
                      </a:r>
                    </a:p>
                    <a:p>
                      <a:endParaRPr lang="fr-FR" sz="2400" b="1" i="0" kern="1200" noProof="0">
                        <a:solidFill>
                          <a:schemeClr val="tx1"/>
                        </a:solidFill>
                        <a:effectLst/>
                        <a:latin typeface="Century Gothic" panose="020B0502020202020204" pitchFamily="34" charset="0"/>
                        <a:ea typeface="+mn-ea"/>
                        <a:cs typeface="Poppins SemiBold"/>
                      </a:endParaRPr>
                    </a:p>
                  </a:txBody>
                  <a:tcPr>
                    <a:solidFill>
                      <a:schemeClr val="accent4">
                        <a:lumMod val="40000"/>
                        <a:lumOff val="60000"/>
                        <a:alpha val="40000"/>
                      </a:schemeClr>
                    </a:solidFill>
                  </a:tcPr>
                </a:tc>
                <a:extLst>
                  <a:ext uri="{0D108BD9-81ED-4DB2-BD59-A6C34878D82A}">
                    <a16:rowId xmlns:a16="http://schemas.microsoft.com/office/drawing/2014/main" val="1360003891"/>
                  </a:ext>
                </a:extLst>
              </a:tr>
            </a:tbl>
          </a:graphicData>
        </a:graphic>
      </p:graphicFrame>
    </p:spTree>
    <p:extLst>
      <p:ext uri="{BB962C8B-B14F-4D97-AF65-F5344CB8AC3E}">
        <p14:creationId xmlns:p14="http://schemas.microsoft.com/office/powerpoint/2010/main" val="4181165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F5713-36B2-DA20-70A0-0EBF84ED69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17F00C-C3EC-4854-5C7D-B483C95DFB6E}"/>
              </a:ext>
            </a:extLst>
          </p:cNvPr>
          <p:cNvSpPr>
            <a:spLocks noGrp="1"/>
          </p:cNvSpPr>
          <p:nvPr>
            <p:ph type="title"/>
          </p:nvPr>
        </p:nvSpPr>
        <p:spPr>
          <a:xfrm>
            <a:off x="110515" y="-175202"/>
            <a:ext cx="10515600" cy="1325563"/>
          </a:xfrm>
        </p:spPr>
        <p:txBody>
          <a:bodyPr>
            <a:normAutofit/>
          </a:bodyPr>
          <a:lstStyle/>
          <a:p>
            <a:pPr>
              <a:lnSpc>
                <a:spcPct val="100000"/>
              </a:lnSpc>
              <a:spcBef>
                <a:spcPts val="0"/>
              </a:spcBef>
              <a:defRPr/>
            </a:pPr>
            <a:r>
              <a:rPr lang="fr-FR" b="1">
                <a:latin typeface="Century Gothic" panose="020B0502020202020204" pitchFamily="34" charset="0"/>
                <a:ea typeface="+mn-ea"/>
                <a:cs typeface="Poppins SemiBold"/>
              </a:rPr>
              <a:t>D’où vient la stigmatisation? </a:t>
            </a:r>
            <a:r>
              <a:rPr lang="fr-FR" b="1">
                <a:solidFill>
                  <a:schemeClr val="bg1"/>
                </a:solidFill>
                <a:latin typeface="Century Gothic" panose="020B0502020202020204" pitchFamily="34" charset="0"/>
                <a:ea typeface="+mn-ea"/>
                <a:cs typeface="Poppins SemiBold"/>
              </a:rPr>
              <a:t>3</a:t>
            </a:r>
          </a:p>
        </p:txBody>
      </p:sp>
      <p:graphicFrame>
        <p:nvGraphicFramePr>
          <p:cNvPr id="9" name="Table 8">
            <a:extLst>
              <a:ext uri="{FF2B5EF4-FFF2-40B4-BE49-F238E27FC236}">
                <a16:creationId xmlns:a16="http://schemas.microsoft.com/office/drawing/2014/main" id="{D283C4A3-6818-4A4E-CDE5-D20FD0248160}"/>
              </a:ext>
            </a:extLst>
          </p:cNvPr>
          <p:cNvGraphicFramePr>
            <a:graphicFrameLocks noGrp="1"/>
          </p:cNvGraphicFramePr>
          <p:nvPr>
            <p:extLst>
              <p:ext uri="{D42A27DB-BD31-4B8C-83A1-F6EECF244321}">
                <p14:modId xmlns:p14="http://schemas.microsoft.com/office/powerpoint/2010/main" val="4108882896"/>
              </p:ext>
            </p:extLst>
          </p:nvPr>
        </p:nvGraphicFramePr>
        <p:xfrm>
          <a:off x="1625095" y="1252082"/>
          <a:ext cx="8951026" cy="3749040"/>
        </p:xfrm>
        <a:graphic>
          <a:graphicData uri="http://schemas.openxmlformats.org/drawingml/2006/table">
            <a:tbl>
              <a:tblPr firstRow="1" bandRow="1">
                <a:tableStyleId>{775DCB02-9BB8-47FD-8907-85C794F793BA}</a:tableStyleId>
              </a:tblPr>
              <a:tblGrid>
                <a:gridCol w="8951026">
                  <a:extLst>
                    <a:ext uri="{9D8B030D-6E8A-4147-A177-3AD203B41FA5}">
                      <a16:colId xmlns:a16="http://schemas.microsoft.com/office/drawing/2014/main" val="4037845041"/>
                    </a:ext>
                  </a:extLst>
                </a:gridCol>
              </a:tblGrid>
              <a:tr h="1407886">
                <a:tc>
                  <a:txBody>
                    <a:bodyPr/>
                    <a:lstStyle/>
                    <a:p>
                      <a:endParaRPr lang="fr-FR" sz="2400" b="1" i="0" kern="1200" noProof="0">
                        <a:solidFill>
                          <a:schemeClr val="tx1"/>
                        </a:solidFill>
                        <a:effectLst/>
                        <a:latin typeface="Century Gothic" panose="020B0502020202020204" pitchFamily="34" charset="0"/>
                        <a:ea typeface="+mn-ea"/>
                        <a:cs typeface="Poppins SemiBold"/>
                      </a:endParaRPr>
                    </a:p>
                    <a:p>
                      <a:pPr lvl="0">
                        <a:buNone/>
                      </a:pPr>
                      <a:r>
                        <a:rPr lang="fr-FR" sz="2400" b="1" i="0" u="none" strike="noStrike" kern="1200" noProof="0">
                          <a:solidFill>
                            <a:srgbClr val="333333"/>
                          </a:solidFill>
                          <a:effectLst/>
                          <a:latin typeface="Century Gothic" panose="020B0502020202020204" pitchFamily="34" charset="0"/>
                          <a:ea typeface="+mn-ea"/>
                          <a:cs typeface="Poppins SemiBold"/>
                        </a:rPr>
                        <a:t>La stigmatisation peut être influencée par des conceptions culturelles, raciales, sexuelles et religieuses déjà bien ancrées qui associent la maladie mentale à la faiblesse et à la honte. </a:t>
                      </a:r>
                    </a:p>
                    <a:p>
                      <a:pPr lvl="0">
                        <a:buNone/>
                      </a:pPr>
                      <a:endParaRPr lang="fr-FR" sz="2400" b="1" i="0" u="none" strike="noStrike" kern="1200" noProof="0">
                        <a:solidFill>
                          <a:srgbClr val="212529"/>
                        </a:solidFill>
                        <a:effectLst/>
                        <a:latin typeface="Century Gothic" panose="020B0502020202020204" pitchFamily="34" charset="0"/>
                        <a:ea typeface="+mn-ea"/>
                        <a:cs typeface="Poppins SemiBold"/>
                      </a:endParaRPr>
                    </a:p>
                  </a:txBody>
                  <a:tcPr>
                    <a:solidFill>
                      <a:schemeClr val="accent4">
                        <a:lumMod val="20000"/>
                        <a:lumOff val="80000"/>
                      </a:schemeClr>
                    </a:solidFill>
                  </a:tcPr>
                </a:tc>
                <a:extLst>
                  <a:ext uri="{0D108BD9-81ED-4DB2-BD59-A6C34878D82A}">
                    <a16:rowId xmlns:a16="http://schemas.microsoft.com/office/drawing/2014/main" val="837301504"/>
                  </a:ext>
                </a:extLst>
              </a:tr>
              <a:tr h="14078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2400" b="1" i="0" kern="1200" noProof="0">
                        <a:solidFill>
                          <a:schemeClr val="tx1"/>
                        </a:solidFill>
                        <a:effectLst/>
                        <a:latin typeface="Century Gothic" panose="020B0502020202020204" pitchFamily="34" charset="0"/>
                        <a:ea typeface="+mn-ea"/>
                        <a:cs typeface="Poppins SemiBold"/>
                      </a:endParaRPr>
                    </a:p>
                    <a:p>
                      <a:pPr marL="0" marR="0" lvl="0" indent="0" algn="l">
                        <a:lnSpc>
                          <a:spcPct val="100000"/>
                        </a:lnSpc>
                        <a:spcBef>
                          <a:spcPts val="0"/>
                        </a:spcBef>
                        <a:spcAft>
                          <a:spcPts val="0"/>
                        </a:spcAft>
                        <a:buNone/>
                      </a:pPr>
                      <a:r>
                        <a:rPr lang="fr-FR" sz="2400" b="1" i="0" u="none" strike="noStrike" kern="1200" noProof="0">
                          <a:solidFill>
                            <a:srgbClr val="333333"/>
                          </a:solidFill>
                          <a:effectLst/>
                          <a:latin typeface="Century Gothic" panose="020B0502020202020204" pitchFamily="34" charset="0"/>
                          <a:ea typeface="+mn-ea"/>
                          <a:cs typeface="Poppins SemiBold"/>
                        </a:rPr>
                        <a:t>Cela peut décourager la recherche d’aide appropriée et favoriser des soutiens ou des interventions inefficaces</a:t>
                      </a:r>
                      <a:r>
                        <a:rPr lang="fr-FR" sz="2400" b="1" i="0" u="none" strike="noStrike" kern="1200" noProof="0">
                          <a:solidFill>
                            <a:srgbClr val="212529"/>
                          </a:solidFill>
                          <a:effectLst/>
                          <a:latin typeface="Century Gothic" panose="020B0502020202020204" pitchFamily="34" charset="0"/>
                          <a:ea typeface="+mn-ea"/>
                          <a:cs typeface="Poppins SemiBold"/>
                        </a:rPr>
                        <a:t>.</a:t>
                      </a:r>
                      <a:endParaRPr lang="fr-FR" sz="2400" b="1" i="0" u="none" strike="noStrike" kern="1200" noProof="0">
                        <a:solidFill>
                          <a:srgbClr val="212529"/>
                        </a:solidFill>
                        <a:effectLst/>
                        <a:highlight>
                          <a:srgbClr val="C6C6C6"/>
                        </a:highlight>
                        <a:latin typeface="Century Gothic" panose="020B0502020202020204" pitchFamily="34" charset="0"/>
                        <a:ea typeface="+mn-ea"/>
                        <a:cs typeface="Poppins SemiBold"/>
                      </a:endParaRPr>
                    </a:p>
                    <a:p>
                      <a:endParaRPr lang="fr-FR" b="1" i="0" noProof="0">
                        <a:latin typeface="Century Gothic" panose="020B0502020202020204" pitchFamily="34" charset="0"/>
                      </a:endParaRPr>
                    </a:p>
                  </a:txBody>
                  <a:tcPr>
                    <a:solidFill>
                      <a:schemeClr val="accent4">
                        <a:lumMod val="40000"/>
                        <a:lumOff val="60000"/>
                        <a:alpha val="40000"/>
                      </a:schemeClr>
                    </a:solidFill>
                  </a:tcPr>
                </a:tc>
                <a:extLst>
                  <a:ext uri="{0D108BD9-81ED-4DB2-BD59-A6C34878D82A}">
                    <a16:rowId xmlns:a16="http://schemas.microsoft.com/office/drawing/2014/main" val="1360003891"/>
                  </a:ext>
                </a:extLst>
              </a:tr>
            </a:tbl>
          </a:graphicData>
        </a:graphic>
      </p:graphicFrame>
    </p:spTree>
    <p:extLst>
      <p:ext uri="{BB962C8B-B14F-4D97-AF65-F5344CB8AC3E}">
        <p14:creationId xmlns:p14="http://schemas.microsoft.com/office/powerpoint/2010/main" val="872895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52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838FC58E-E154-85CC-0903-4C27EF581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A3FC5F-57F8-E4BF-34C3-5B52159A5917}"/>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fr-FR" noProof="0"/>
              <a:t>Réflexion</a:t>
            </a:r>
          </a:p>
        </p:txBody>
      </p:sp>
      <p:pic>
        <p:nvPicPr>
          <p:cNvPr id="6" name="Picture 5" descr="Icône : Réflechir.">
            <a:extLst>
              <a:ext uri="{FF2B5EF4-FFF2-40B4-BE49-F238E27FC236}">
                <a16:creationId xmlns:a16="http://schemas.microsoft.com/office/drawing/2014/main" id="{04ACBB5A-E3EB-986A-9D7E-BCEF0F4D042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6518" y="1414976"/>
            <a:ext cx="2816643" cy="3157002"/>
          </a:xfrm>
          <a:prstGeom prst="rect">
            <a:avLst/>
          </a:prstGeom>
        </p:spPr>
      </p:pic>
      <p:sp>
        <p:nvSpPr>
          <p:cNvPr id="3" name="Content Placeholder 2">
            <a:extLst>
              <a:ext uri="{FF2B5EF4-FFF2-40B4-BE49-F238E27FC236}">
                <a16:creationId xmlns:a16="http://schemas.microsoft.com/office/drawing/2014/main" id="{00767E93-81B3-ECAF-89EE-F023935F387B}"/>
              </a:ext>
            </a:extLst>
          </p:cNvPr>
          <p:cNvSpPr>
            <a:spLocks noGrp="1"/>
          </p:cNvSpPr>
          <p:nvPr>
            <p:ph idx="4294967295"/>
          </p:nvPr>
        </p:nvSpPr>
        <p:spPr>
          <a:xfrm>
            <a:off x="3970338" y="1438275"/>
            <a:ext cx="8221662" cy="4291013"/>
          </a:xfrm>
        </p:spPr>
        <p:txBody>
          <a:bodyPr vert="horz" lIns="91440" tIns="45720" rIns="91440" bIns="45720" rtlCol="0" anchor="t">
            <a:normAutofit/>
          </a:bodyPr>
          <a:lstStyle/>
          <a:p>
            <a:pPr marL="0" indent="0">
              <a:lnSpc>
                <a:spcPct val="110000"/>
              </a:lnSpc>
              <a:buNone/>
            </a:pPr>
            <a:r>
              <a:rPr lang="fr-FR" noProof="0">
                <a:latin typeface="Arial" panose="020B0604020202020204" pitchFamily="34" charset="0"/>
                <a:ea typeface="Roboto Medium"/>
                <a:cs typeface="Arial" panose="020B0604020202020204" pitchFamily="34" charset="0"/>
              </a:rPr>
              <a:t>Que rencontrez-vous le plus souvent?</a:t>
            </a:r>
          </a:p>
          <a:p>
            <a:pPr>
              <a:lnSpc>
                <a:spcPct val="110000"/>
              </a:lnSpc>
            </a:pPr>
            <a:r>
              <a:rPr lang="fr-FR" noProof="0">
                <a:latin typeface="Arial" panose="020B0604020202020204" pitchFamily="34" charset="0"/>
                <a:ea typeface="Roboto Medium"/>
                <a:cs typeface="Arial" panose="020B0604020202020204" pitchFamily="34" charset="0"/>
              </a:rPr>
              <a:t>Des reportages qui sensationnalisent un acte violent commis par une personne vivant une maladie mentale</a:t>
            </a:r>
          </a:p>
          <a:p>
            <a:pPr>
              <a:lnSpc>
                <a:spcPct val="110000"/>
              </a:lnSpc>
            </a:pPr>
            <a:r>
              <a:rPr lang="fr-FR" noProof="0">
                <a:latin typeface="Arial" panose="020B0604020202020204" pitchFamily="34" charset="0"/>
                <a:ea typeface="Roboto Medium"/>
                <a:cs typeface="Arial" panose="020B0604020202020204" pitchFamily="34" charset="0"/>
              </a:rPr>
              <a:t>Des reportages sur le rétablissement ou d’autres nouvelles positives sur l’expérience d’une personne avec la maladie mentale  </a:t>
            </a:r>
          </a:p>
        </p:txBody>
      </p:sp>
    </p:spTree>
    <p:extLst>
      <p:ext uri="{BB962C8B-B14F-4D97-AF65-F5344CB8AC3E}">
        <p14:creationId xmlns:p14="http://schemas.microsoft.com/office/powerpoint/2010/main" val="4206395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F969E-B20E-D5FC-DA60-F00A5811F0B2}"/>
              </a:ext>
            </a:extLst>
          </p:cNvPr>
          <p:cNvSpPr>
            <a:spLocks noGrp="1"/>
          </p:cNvSpPr>
          <p:nvPr>
            <p:ph type="title"/>
          </p:nvPr>
        </p:nvSpPr>
        <p:spPr>
          <a:xfrm>
            <a:off x="140923" y="148979"/>
            <a:ext cx="10515600" cy="1325563"/>
          </a:xfrm>
        </p:spPr>
        <p:txBody>
          <a:bodyPr>
            <a:noAutofit/>
          </a:bodyPr>
          <a:lstStyle/>
          <a:p>
            <a:pPr>
              <a:lnSpc>
                <a:spcPct val="100000"/>
              </a:lnSpc>
              <a:spcBef>
                <a:spcPts val="0"/>
              </a:spcBef>
              <a:defRPr/>
            </a:pPr>
            <a:r>
              <a:rPr lang="fr-FR" b="1">
                <a:latin typeface="Century Gothic" panose="020B0502020202020204" pitchFamily="34" charset="0"/>
                <a:ea typeface="+mn-ea"/>
                <a:cs typeface="Poppins SemiBold"/>
              </a:rPr>
              <a:t>Quelles sont les répercussions de la stigmatisation?</a:t>
            </a:r>
          </a:p>
        </p:txBody>
      </p:sp>
      <p:sp>
        <p:nvSpPr>
          <p:cNvPr id="3" name="Rounded Rectangle 2">
            <a:extLst>
              <a:ext uri="{FF2B5EF4-FFF2-40B4-BE49-F238E27FC236}">
                <a16:creationId xmlns:a16="http://schemas.microsoft.com/office/drawing/2014/main" id="{44A677F6-83B3-8050-21F2-FDE30979A5A0}"/>
              </a:ext>
            </a:extLst>
          </p:cNvPr>
          <p:cNvSpPr/>
          <p:nvPr/>
        </p:nvSpPr>
        <p:spPr>
          <a:xfrm>
            <a:off x="4370527" y="1562877"/>
            <a:ext cx="6912241" cy="4698438"/>
          </a:xfrm>
          <a:prstGeom prst="roundRect">
            <a:avLst/>
          </a:prstGeom>
          <a:solidFill>
            <a:srgbClr val="61CCF5"/>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0" rIns="360000" rtlCol="0" anchor="ctr"/>
          <a:lstStyle/>
          <a:p>
            <a:pPr marL="342900" indent="-342900" fontAlgn="base">
              <a:lnSpc>
                <a:spcPct val="130000"/>
              </a:lnSpc>
              <a:buFont typeface="Wingdings"/>
              <a:buChar char="Ø"/>
            </a:pPr>
            <a:r>
              <a:rPr lang="fr-FR" sz="1900" b="1">
                <a:solidFill>
                  <a:schemeClr val="tx1"/>
                </a:solidFill>
                <a:latin typeface="Century Gothic" panose="020B0502020202020204" pitchFamily="34" charset="0"/>
                <a:ea typeface="Roboto Black"/>
                <a:cs typeface="Poppins SemiBold"/>
              </a:rPr>
              <a:t>nuire au bien-être des personnes qui la vivent</a:t>
            </a:r>
            <a:endParaRPr lang="fr-FR" sz="1900" b="1">
              <a:solidFill>
                <a:schemeClr val="tx1"/>
              </a:solidFill>
              <a:latin typeface="Century Gothic" panose="020B0502020202020204" pitchFamily="34" charset="0"/>
              <a:ea typeface="Roboto Black" panose="02000000000000000000" pitchFamily="2" charset="0"/>
              <a:cs typeface="Poppins SemiBold" panose="00000700000000000000" pitchFamily="2" charset="0"/>
            </a:endParaRPr>
          </a:p>
          <a:p>
            <a:pPr marL="342900" indent="-342900" fontAlgn="base">
              <a:lnSpc>
                <a:spcPct val="130000"/>
              </a:lnSpc>
              <a:buFont typeface="Wingdings"/>
              <a:buChar char="Ø"/>
            </a:pPr>
            <a:r>
              <a:rPr lang="fr-FR" sz="1900" b="1">
                <a:solidFill>
                  <a:schemeClr val="tx1"/>
                </a:solidFill>
                <a:latin typeface="Century Gothic" panose="020B0502020202020204" pitchFamily="34" charset="0"/>
                <a:ea typeface="Roboto Black" panose="02000000000000000000" pitchFamily="2" charset="0"/>
                <a:cs typeface="Poppins SemiBold" panose="00000700000000000000" pitchFamily="2" charset="0"/>
              </a:rPr>
              <a:t>influencer la façon dont les gens se perçoivent et la façon dont les autres les perçoivent</a:t>
            </a:r>
          </a:p>
          <a:p>
            <a:pPr marL="342900" indent="-342900" fontAlgn="base">
              <a:lnSpc>
                <a:spcPct val="130000"/>
              </a:lnSpc>
              <a:buFont typeface="Wingdings"/>
              <a:buChar char="Ø"/>
            </a:pPr>
            <a:r>
              <a:rPr lang="fr-FR" sz="1900" b="1">
                <a:solidFill>
                  <a:schemeClr val="tx1"/>
                </a:solidFill>
                <a:latin typeface="Century Gothic" panose="020B0502020202020204" pitchFamily="34" charset="0"/>
                <a:ea typeface="Roboto Black" panose="02000000000000000000" pitchFamily="2" charset="0"/>
                <a:cs typeface="Poppins SemiBold" panose="00000700000000000000" pitchFamily="2" charset="0"/>
              </a:rPr>
              <a:t>contribuer à l’isolement</a:t>
            </a:r>
          </a:p>
          <a:p>
            <a:pPr marL="342900" indent="-342900" fontAlgn="base">
              <a:lnSpc>
                <a:spcPct val="130000"/>
              </a:lnSpc>
              <a:buFont typeface="Wingdings"/>
              <a:buChar char="Ø"/>
            </a:pPr>
            <a:r>
              <a:rPr lang="fr-FR" sz="1900" b="1">
                <a:solidFill>
                  <a:schemeClr val="tx1"/>
                </a:solidFill>
                <a:latin typeface="Century Gothic" panose="020B0502020202020204" pitchFamily="34" charset="0"/>
                <a:ea typeface="Roboto Black" panose="02000000000000000000" pitchFamily="2" charset="0"/>
                <a:cs typeface="Poppins SemiBold" panose="00000700000000000000" pitchFamily="2" charset="0"/>
              </a:rPr>
              <a:t>décourager la recherche d’aide</a:t>
            </a:r>
          </a:p>
          <a:p>
            <a:pPr marL="342900" indent="-342900" fontAlgn="base">
              <a:lnSpc>
                <a:spcPct val="130000"/>
              </a:lnSpc>
              <a:buFont typeface="Wingdings"/>
              <a:buChar char="Ø"/>
            </a:pPr>
            <a:r>
              <a:rPr lang="fr-FR" sz="1900" b="1">
                <a:solidFill>
                  <a:schemeClr val="tx1"/>
                </a:solidFill>
                <a:latin typeface="Century Gothic" panose="020B0502020202020204" pitchFamily="34" charset="0"/>
                <a:ea typeface="Roboto Black"/>
                <a:cs typeface="Poppins SemiBold"/>
              </a:rPr>
              <a:t>affecter notre espoir que les choses puissent s’améliorer</a:t>
            </a:r>
            <a:endParaRPr lang="fr-FR" sz="1900" b="1">
              <a:solidFill>
                <a:schemeClr val="tx1"/>
              </a:solidFill>
              <a:latin typeface="Century Gothic" panose="020B0502020202020204" pitchFamily="34" charset="0"/>
              <a:ea typeface="Roboto Black"/>
              <a:cs typeface="Poppins SemiBold" panose="00000700000000000000" pitchFamily="2" charset="0"/>
            </a:endParaRPr>
          </a:p>
          <a:p>
            <a:pPr marL="342900" indent="-342900">
              <a:lnSpc>
                <a:spcPct val="130000"/>
              </a:lnSpc>
              <a:buFont typeface="Wingdings"/>
              <a:buChar char="Ø"/>
            </a:pPr>
            <a:r>
              <a:rPr lang="fr-FR" sz="1900" b="1">
                <a:solidFill>
                  <a:schemeClr val="tx1"/>
                </a:solidFill>
                <a:latin typeface="Century Gothic" panose="020B0502020202020204" pitchFamily="34" charset="0"/>
                <a:ea typeface="Roboto Black"/>
                <a:cs typeface="Poppins SemiBold"/>
              </a:rPr>
              <a:t>façonner des politiques qui peuvent reproduire l’iniquité et créer des obstacles aux soins.</a:t>
            </a:r>
          </a:p>
        </p:txBody>
      </p:sp>
      <p:sp>
        <p:nvSpPr>
          <p:cNvPr id="7" name="Arrow: Right 6">
            <a:extLst>
              <a:ext uri="{FF2B5EF4-FFF2-40B4-BE49-F238E27FC236}">
                <a16:creationId xmlns:a16="http://schemas.microsoft.com/office/drawing/2014/main" id="{D4B0A802-D000-5FBE-88BC-A43CFB3B2E76}"/>
              </a:ext>
            </a:extLst>
          </p:cNvPr>
          <p:cNvSpPr/>
          <p:nvPr/>
        </p:nvSpPr>
        <p:spPr>
          <a:xfrm>
            <a:off x="110444" y="1516472"/>
            <a:ext cx="4709530" cy="4452782"/>
          </a:xfrm>
          <a:prstGeom prst="rightArrow">
            <a:avLst/>
          </a:prstGeom>
          <a:solidFill>
            <a:srgbClr val="40008D"/>
          </a:solidFill>
          <a:ln>
            <a:noFill/>
          </a:ln>
        </p:spPr>
        <p:style>
          <a:lnRef idx="2">
            <a:schemeClr val="accent1">
              <a:shade val="15000"/>
            </a:schemeClr>
          </a:lnRef>
          <a:fillRef idx="1">
            <a:schemeClr val="accent1"/>
          </a:fillRef>
          <a:effectRef idx="0">
            <a:schemeClr val="accent1"/>
          </a:effectRef>
          <a:fontRef idx="minor">
            <a:schemeClr val="lt1"/>
          </a:fontRef>
        </p:style>
        <p:txBody>
          <a:bodyPr lIns="288000" tIns="45720" rIns="91440" bIns="45720" rtlCol="0" anchor="ctr"/>
          <a:lstStyle/>
          <a:p>
            <a:pPr>
              <a:lnSpc>
                <a:spcPct val="110000"/>
              </a:lnSpc>
            </a:pPr>
            <a:r>
              <a:rPr lang="fr-FR" sz="2100" b="1" noProof="0">
                <a:latin typeface="Century Gothic" panose="020B0502020202020204" pitchFamily="34" charset="0"/>
                <a:cs typeface="Poppins SemiBold" panose="00000700000000000000" pitchFamily="2" charset="0"/>
              </a:rPr>
              <a:t>Il est important de lutter contre la stigmatisation liée à la santé mentale et à la maladie mentale, car elle peut : </a:t>
            </a:r>
            <a:endParaRPr lang="fr-FR" sz="2100" b="1" noProof="0">
              <a:latin typeface="Century Gothic" panose="020B0502020202020204" pitchFamily="34" charset="0"/>
              <a:ea typeface="Roboto Black"/>
              <a:cs typeface="Poppins SemiBold" panose="00000700000000000000" pitchFamily="2" charset="0"/>
            </a:endParaRPr>
          </a:p>
        </p:txBody>
      </p:sp>
      <p:pic>
        <p:nvPicPr>
          <p:cNvPr id="6" name="Picture 5" descr="Illustration d’une silhouette humaine (tête et épaules) à l’intérieur d’un cercle).">
            <a:extLst>
              <a:ext uri="{FF2B5EF4-FFF2-40B4-BE49-F238E27FC236}">
                <a16:creationId xmlns:a16="http://schemas.microsoft.com/office/drawing/2014/main" id="{7F36C58E-7A47-EE8D-3CB9-EBFFA7F50E90}"/>
              </a:ext>
            </a:extLst>
          </p:cNvPr>
          <p:cNvPicPr>
            <a:picLocks noChangeAspect="1"/>
          </p:cNvPicPr>
          <p:nvPr/>
        </p:nvPicPr>
        <p:blipFill>
          <a:blip r:embed="rId3" cstate="print">
            <a:extLst>
              <a:ext uri="{28A0092B-C50C-407E-A947-70E740481C1C}">
                <a14:useLocalDpi xmlns:a14="http://schemas.microsoft.com/office/drawing/2010/main" val="0"/>
              </a:ext>
            </a:extLst>
          </a:blip>
          <a:srcRect l="56108" t="1393" r="16181" b="51211"/>
          <a:stretch>
            <a:fillRect/>
          </a:stretch>
        </p:blipFill>
        <p:spPr>
          <a:xfrm>
            <a:off x="10765009" y="3075800"/>
            <a:ext cx="1180479" cy="113566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78386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2D53FD-176F-C7B6-9D5A-7A858A74ED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848346-2D2F-A5BA-BB75-9FBDAFF6CF50}"/>
              </a:ext>
            </a:extLst>
          </p:cNvPr>
          <p:cNvSpPr>
            <a:spLocks noGrp="1"/>
          </p:cNvSpPr>
          <p:nvPr>
            <p:ph type="title"/>
          </p:nvPr>
        </p:nvSpPr>
        <p:spPr>
          <a:xfrm>
            <a:off x="1214451" y="2126829"/>
            <a:ext cx="4036334" cy="2387600"/>
          </a:xfrm>
        </p:spPr>
        <p:txBody>
          <a:bodyPr vert="horz" lIns="91440" tIns="45720" rIns="91440" bIns="45720" rtlCol="0" anchor="t">
            <a:noAutofit/>
          </a:bodyPr>
          <a:lstStyle/>
          <a:p>
            <a:r>
              <a:rPr lang="fr-FR" b="1">
                <a:latin typeface="Century Gothic" panose="020B0502020202020204" pitchFamily="34" charset="0"/>
                <a:ea typeface="+mn-ea"/>
                <a:cs typeface="Poppins SemiBold"/>
              </a:rPr>
              <a:t>Que peut faire le personnel scolaire?</a:t>
            </a:r>
          </a:p>
        </p:txBody>
      </p:sp>
      <p:pic>
        <p:nvPicPr>
          <p:cNvPr id="5" name="Picture 4" descr="Icône : Explorer les stratégies..">
            <a:extLst>
              <a:ext uri="{FF2B5EF4-FFF2-40B4-BE49-F238E27FC236}">
                <a16:creationId xmlns:a16="http://schemas.microsoft.com/office/drawing/2014/main" id="{61856C36-CDB1-1656-5DE5-9B92E7388CF9}"/>
              </a:ext>
            </a:extLst>
          </p:cNvPr>
          <p:cNvPicPr>
            <a:picLocks noChangeAspect="1"/>
          </p:cNvPicPr>
          <p:nvPr/>
        </p:nvPicPr>
        <p:blipFill>
          <a:blip r:embed="rId3">
            <a:extLst>
              <a:ext uri="{28A0092B-C50C-407E-A947-70E740481C1C}">
                <a14:useLocalDpi xmlns:a14="http://schemas.microsoft.com/office/drawing/2010/main" val="0"/>
              </a:ext>
            </a:extLst>
          </a:blip>
          <a:srcRect l="4877" t="4375" r="5219" b="12500"/>
          <a:stretch>
            <a:fillRect/>
          </a:stretch>
        </p:blipFill>
        <p:spPr>
          <a:xfrm>
            <a:off x="5829300" y="571500"/>
            <a:ext cx="5700713" cy="5700713"/>
          </a:xfrm>
          <a:prstGeom prst="rect">
            <a:avLst/>
          </a:prstGeom>
        </p:spPr>
      </p:pic>
    </p:spTree>
    <p:extLst>
      <p:ext uri="{BB962C8B-B14F-4D97-AF65-F5344CB8AC3E}">
        <p14:creationId xmlns:p14="http://schemas.microsoft.com/office/powerpoint/2010/main" val="1612216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3F2EC6-D818-8C94-9B34-6B5003830421}"/>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1F22388-54E8-2E68-B9C0-F4B0BE49F7BF}"/>
              </a:ext>
              <a:ext uri="{C183D7F6-B498-43B3-948B-1728B52AA6E4}">
                <adec:decorative xmlns:adec="http://schemas.microsoft.com/office/drawing/2017/decorative" val="1"/>
              </a:ext>
            </a:extLst>
          </p:cNvPr>
          <p:cNvSpPr/>
          <p:nvPr/>
        </p:nvSpPr>
        <p:spPr>
          <a:xfrm>
            <a:off x="2670628" y="1589406"/>
            <a:ext cx="6850741" cy="4383314"/>
          </a:xfrm>
          <a:prstGeom prst="rect">
            <a:avLst/>
          </a:prstGeom>
          <a:solidFill>
            <a:srgbClr val="70AE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2" name="Title 1">
            <a:extLst>
              <a:ext uri="{FF2B5EF4-FFF2-40B4-BE49-F238E27FC236}">
                <a16:creationId xmlns:a16="http://schemas.microsoft.com/office/drawing/2014/main" id="{EBF93F49-6C82-FAA9-DA56-E3E1FB8D3F78}"/>
              </a:ext>
            </a:extLst>
          </p:cNvPr>
          <p:cNvSpPr>
            <a:spLocks noGrp="1"/>
          </p:cNvSpPr>
          <p:nvPr>
            <p:ph type="title"/>
          </p:nvPr>
        </p:nvSpPr>
        <p:spPr>
          <a:xfrm>
            <a:off x="129368" y="77202"/>
            <a:ext cx="10515600" cy="1325563"/>
          </a:xfrm>
        </p:spPr>
        <p:txBody>
          <a:bodyPr>
            <a:normAutofit/>
          </a:bodyPr>
          <a:lstStyle/>
          <a:p>
            <a:r>
              <a:rPr lang="fr-FR" b="1">
                <a:latin typeface="Century Gothic" panose="020B0502020202020204" pitchFamily="34" charset="0"/>
                <a:ea typeface="+mn-ea"/>
                <a:cs typeface="Poppins SemiBold"/>
              </a:rPr>
              <a:t>Que peut faire le personnel scolaire? </a:t>
            </a:r>
            <a:r>
              <a:rPr lang="fr-FR" b="1" noProof="0">
                <a:solidFill>
                  <a:schemeClr val="bg1"/>
                </a:solidFill>
                <a:latin typeface="Poppins SemiBold"/>
                <a:cs typeface="Poppins SemiBold"/>
              </a:rPr>
              <a:t>2</a:t>
            </a:r>
          </a:p>
        </p:txBody>
      </p:sp>
      <p:sp>
        <p:nvSpPr>
          <p:cNvPr id="14" name="TextBox 13">
            <a:extLst>
              <a:ext uri="{FF2B5EF4-FFF2-40B4-BE49-F238E27FC236}">
                <a16:creationId xmlns:a16="http://schemas.microsoft.com/office/drawing/2014/main" id="{8DE24E6B-E82B-BE07-4848-C73B4699832C}"/>
              </a:ext>
            </a:extLst>
          </p:cNvPr>
          <p:cNvSpPr txBox="1"/>
          <p:nvPr/>
        </p:nvSpPr>
        <p:spPr>
          <a:xfrm>
            <a:off x="3267314" y="3288252"/>
            <a:ext cx="5657371" cy="769441"/>
          </a:xfrm>
          <a:prstGeom prst="rect">
            <a:avLst/>
          </a:prstGeom>
          <a:noFill/>
        </p:spPr>
        <p:txBody>
          <a:bodyPr wrap="square" rtlCol="0">
            <a:spAutoFit/>
          </a:bodyPr>
          <a:lstStyle/>
          <a:p>
            <a:pPr algn="ctr"/>
            <a:r>
              <a:rPr lang="fr-FR" sz="4400" b="1" noProof="0">
                <a:solidFill>
                  <a:schemeClr val="bg1"/>
                </a:solidFill>
                <a:latin typeface="Century Gothic" panose="020B0502020202020204" pitchFamily="34" charset="0"/>
                <a:cs typeface="Poppins SemiBold" panose="00000700000000000000" pitchFamily="2" charset="0"/>
              </a:rPr>
              <a:t>Informez-vous</a:t>
            </a:r>
          </a:p>
        </p:txBody>
      </p:sp>
    </p:spTree>
    <p:extLst>
      <p:ext uri="{BB962C8B-B14F-4D97-AF65-F5344CB8AC3E}">
        <p14:creationId xmlns:p14="http://schemas.microsoft.com/office/powerpoint/2010/main" val="30781825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01AF4-3C65-B12C-FBC0-21B5EBE7F24C}"/>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739405FF-172A-A7F1-61E1-59C9591188EB}"/>
              </a:ext>
              <a:ext uri="{C183D7F6-B498-43B3-948B-1728B52AA6E4}">
                <adec:decorative xmlns:adec="http://schemas.microsoft.com/office/drawing/2017/decorative" val="1"/>
              </a:ext>
            </a:extLst>
          </p:cNvPr>
          <p:cNvSpPr/>
          <p:nvPr/>
        </p:nvSpPr>
        <p:spPr>
          <a:xfrm>
            <a:off x="2670628" y="1589406"/>
            <a:ext cx="6850741" cy="4383314"/>
          </a:xfrm>
          <a:prstGeom prst="rect">
            <a:avLst/>
          </a:prstGeom>
          <a:solidFill>
            <a:srgbClr val="70AE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2" name="Title 1">
            <a:extLst>
              <a:ext uri="{FF2B5EF4-FFF2-40B4-BE49-F238E27FC236}">
                <a16:creationId xmlns:a16="http://schemas.microsoft.com/office/drawing/2014/main" id="{2EE9BAF0-7567-BFE1-1CA6-FF32F91896B4}"/>
              </a:ext>
            </a:extLst>
          </p:cNvPr>
          <p:cNvSpPr>
            <a:spLocks noGrp="1"/>
          </p:cNvSpPr>
          <p:nvPr>
            <p:ph type="title"/>
          </p:nvPr>
        </p:nvSpPr>
        <p:spPr>
          <a:xfrm>
            <a:off x="162823" y="47662"/>
            <a:ext cx="10515600" cy="1325563"/>
          </a:xfrm>
        </p:spPr>
        <p:txBody>
          <a:bodyPr>
            <a:normAutofit/>
          </a:bodyPr>
          <a:lstStyle/>
          <a:p>
            <a:r>
              <a:rPr lang="fr-FR" b="1">
                <a:latin typeface="Century Gothic" panose="020B0502020202020204" pitchFamily="34" charset="0"/>
                <a:ea typeface="+mn-ea"/>
                <a:cs typeface="Poppins SemiBold"/>
              </a:rPr>
              <a:t>Que peut faire le personnel scolaire? </a:t>
            </a:r>
            <a:r>
              <a:rPr lang="fr-FR" noProof="0">
                <a:solidFill>
                  <a:schemeClr val="bg1"/>
                </a:solidFill>
                <a:latin typeface="Poppins SemiBold"/>
                <a:cs typeface="Poppins SemiBold"/>
              </a:rPr>
              <a:t>3</a:t>
            </a:r>
            <a:endParaRPr lang="fr-FR" b="1" noProof="0">
              <a:latin typeface="Poppins SemiBold"/>
              <a:cs typeface="Poppins SemiBold"/>
            </a:endParaRPr>
          </a:p>
        </p:txBody>
      </p:sp>
      <p:sp>
        <p:nvSpPr>
          <p:cNvPr id="14" name="TextBox 13">
            <a:extLst>
              <a:ext uri="{FF2B5EF4-FFF2-40B4-BE49-F238E27FC236}">
                <a16:creationId xmlns:a16="http://schemas.microsoft.com/office/drawing/2014/main" id="{F42E4FD8-B713-CE48-0B82-D1CCA3306521}"/>
              </a:ext>
            </a:extLst>
          </p:cNvPr>
          <p:cNvSpPr txBox="1"/>
          <p:nvPr/>
        </p:nvSpPr>
        <p:spPr>
          <a:xfrm>
            <a:off x="3267314" y="3288252"/>
            <a:ext cx="5657371" cy="1446550"/>
          </a:xfrm>
          <a:prstGeom prst="rect">
            <a:avLst/>
          </a:prstGeom>
          <a:noFill/>
        </p:spPr>
        <p:txBody>
          <a:bodyPr wrap="square" rtlCol="0">
            <a:spAutoFit/>
          </a:bodyPr>
          <a:lstStyle/>
          <a:p>
            <a:pPr algn="ctr"/>
            <a:r>
              <a:rPr lang="fr-FR" sz="4400" b="1">
                <a:solidFill>
                  <a:schemeClr val="bg1"/>
                </a:solidFill>
                <a:latin typeface="Century Gothic" panose="020B0502020202020204" pitchFamily="34" charset="0"/>
                <a:cs typeface="Poppins SemiBold" panose="00000700000000000000" pitchFamily="2" charset="0"/>
              </a:rPr>
              <a:t>Réfléchissez sur vous-même</a:t>
            </a:r>
          </a:p>
        </p:txBody>
      </p:sp>
    </p:spTree>
    <p:extLst>
      <p:ext uri="{BB962C8B-B14F-4D97-AF65-F5344CB8AC3E}">
        <p14:creationId xmlns:p14="http://schemas.microsoft.com/office/powerpoint/2010/main" val="3936957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67DFF-EF36-8A59-1A31-9AB0D24AD7C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77EA3678-83BB-9557-05ED-78F732B18373}"/>
              </a:ext>
              <a:ext uri="{C183D7F6-B498-43B3-948B-1728B52AA6E4}">
                <adec:decorative xmlns:adec="http://schemas.microsoft.com/office/drawing/2017/decorative" val="1"/>
              </a:ext>
            </a:extLst>
          </p:cNvPr>
          <p:cNvSpPr/>
          <p:nvPr/>
        </p:nvSpPr>
        <p:spPr>
          <a:xfrm>
            <a:off x="2670628" y="1589406"/>
            <a:ext cx="6850741" cy="4383314"/>
          </a:xfrm>
          <a:prstGeom prst="rect">
            <a:avLst/>
          </a:prstGeom>
          <a:solidFill>
            <a:srgbClr val="70AE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2" name="Title 1">
            <a:extLst>
              <a:ext uri="{FF2B5EF4-FFF2-40B4-BE49-F238E27FC236}">
                <a16:creationId xmlns:a16="http://schemas.microsoft.com/office/drawing/2014/main" id="{72D42A78-CEA8-5701-E205-A6F609F94310}"/>
              </a:ext>
            </a:extLst>
          </p:cNvPr>
          <p:cNvSpPr>
            <a:spLocks noGrp="1"/>
          </p:cNvSpPr>
          <p:nvPr>
            <p:ph type="title"/>
          </p:nvPr>
        </p:nvSpPr>
        <p:spPr>
          <a:xfrm>
            <a:off x="151671" y="77202"/>
            <a:ext cx="10515600" cy="1325563"/>
          </a:xfrm>
        </p:spPr>
        <p:txBody>
          <a:bodyPr>
            <a:normAutofit/>
          </a:bodyPr>
          <a:lstStyle/>
          <a:p>
            <a:r>
              <a:rPr lang="fr-FR" b="1">
                <a:latin typeface="Century Gothic" panose="020B0502020202020204" pitchFamily="34" charset="0"/>
                <a:ea typeface="+mn-ea"/>
                <a:cs typeface="Poppins SemiBold"/>
              </a:rPr>
              <a:t>Que peut faire le personnel scolaire? </a:t>
            </a:r>
            <a:r>
              <a:rPr lang="fr-FR" noProof="0">
                <a:solidFill>
                  <a:schemeClr val="bg1"/>
                </a:solidFill>
                <a:latin typeface="Poppins SemiBold"/>
                <a:cs typeface="Poppins SemiBold"/>
              </a:rPr>
              <a:t>4</a:t>
            </a:r>
            <a:endParaRPr lang="fr-FR" b="1" noProof="0">
              <a:latin typeface="Poppins SemiBold"/>
              <a:cs typeface="Poppins SemiBold"/>
            </a:endParaRPr>
          </a:p>
        </p:txBody>
      </p:sp>
      <p:sp>
        <p:nvSpPr>
          <p:cNvPr id="14" name="TextBox 13">
            <a:extLst>
              <a:ext uri="{FF2B5EF4-FFF2-40B4-BE49-F238E27FC236}">
                <a16:creationId xmlns:a16="http://schemas.microsoft.com/office/drawing/2014/main" id="{09704CC6-3C78-32CD-F06B-9340DA7A1979}"/>
              </a:ext>
            </a:extLst>
          </p:cNvPr>
          <p:cNvSpPr txBox="1"/>
          <p:nvPr/>
        </p:nvSpPr>
        <p:spPr>
          <a:xfrm>
            <a:off x="3267314" y="3288252"/>
            <a:ext cx="5657371" cy="769441"/>
          </a:xfrm>
          <a:prstGeom prst="rect">
            <a:avLst/>
          </a:prstGeom>
          <a:noFill/>
        </p:spPr>
        <p:txBody>
          <a:bodyPr wrap="square" rtlCol="0">
            <a:spAutoFit/>
          </a:bodyPr>
          <a:lstStyle/>
          <a:p>
            <a:pPr algn="ctr"/>
            <a:r>
              <a:rPr lang="fr-FR" sz="4400" b="1">
                <a:solidFill>
                  <a:schemeClr val="bg1"/>
                </a:solidFill>
                <a:latin typeface="Century Gothic" panose="020B0502020202020204" pitchFamily="34" charset="0"/>
                <a:cs typeface="Poppins SemiBold" panose="00000700000000000000" pitchFamily="2" charset="0"/>
              </a:rPr>
              <a:t>Informez les autres</a:t>
            </a:r>
          </a:p>
        </p:txBody>
      </p:sp>
    </p:spTree>
    <p:extLst>
      <p:ext uri="{BB962C8B-B14F-4D97-AF65-F5344CB8AC3E}">
        <p14:creationId xmlns:p14="http://schemas.microsoft.com/office/powerpoint/2010/main" val="32693914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AB4E8-D9BD-E37C-3312-1CAE82C7359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0EECEB96-52B8-06A4-7D0C-411DDC45B2D8}"/>
              </a:ext>
              <a:ext uri="{C183D7F6-B498-43B3-948B-1728B52AA6E4}">
                <adec:decorative xmlns:adec="http://schemas.microsoft.com/office/drawing/2017/decorative" val="1"/>
              </a:ext>
            </a:extLst>
          </p:cNvPr>
          <p:cNvSpPr/>
          <p:nvPr/>
        </p:nvSpPr>
        <p:spPr>
          <a:xfrm>
            <a:off x="2670628" y="1589406"/>
            <a:ext cx="6850741" cy="4383314"/>
          </a:xfrm>
          <a:prstGeom prst="rect">
            <a:avLst/>
          </a:prstGeom>
          <a:solidFill>
            <a:srgbClr val="70AE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2" name="Title 1">
            <a:extLst>
              <a:ext uri="{FF2B5EF4-FFF2-40B4-BE49-F238E27FC236}">
                <a16:creationId xmlns:a16="http://schemas.microsoft.com/office/drawing/2014/main" id="{97DBBF8A-A717-BB7B-CBDC-BC0836AF8402}"/>
              </a:ext>
            </a:extLst>
          </p:cNvPr>
          <p:cNvSpPr>
            <a:spLocks noGrp="1"/>
          </p:cNvSpPr>
          <p:nvPr>
            <p:ph type="title"/>
          </p:nvPr>
        </p:nvSpPr>
        <p:spPr>
          <a:xfrm>
            <a:off x="140519" y="77202"/>
            <a:ext cx="10515600" cy="1325563"/>
          </a:xfrm>
        </p:spPr>
        <p:txBody>
          <a:bodyPr>
            <a:normAutofit/>
          </a:bodyPr>
          <a:lstStyle/>
          <a:p>
            <a:r>
              <a:rPr lang="fr-FR" b="1">
                <a:latin typeface="Century Gothic" panose="020B0502020202020204" pitchFamily="34" charset="0"/>
                <a:ea typeface="+mn-ea"/>
                <a:cs typeface="Poppins SemiBold"/>
              </a:rPr>
              <a:t>Que peut faire le personnel scolaire? </a:t>
            </a:r>
            <a:r>
              <a:rPr lang="fr-FR" noProof="0">
                <a:solidFill>
                  <a:schemeClr val="bg1"/>
                </a:solidFill>
                <a:latin typeface="Poppins SemiBold"/>
                <a:cs typeface="Poppins SemiBold"/>
              </a:rPr>
              <a:t>5</a:t>
            </a:r>
            <a:endParaRPr lang="fr-FR" b="1" noProof="0">
              <a:latin typeface="Poppins SemiBold"/>
              <a:cs typeface="Poppins SemiBold"/>
            </a:endParaRPr>
          </a:p>
        </p:txBody>
      </p:sp>
      <p:sp>
        <p:nvSpPr>
          <p:cNvPr id="14" name="TextBox 13">
            <a:extLst>
              <a:ext uri="{FF2B5EF4-FFF2-40B4-BE49-F238E27FC236}">
                <a16:creationId xmlns:a16="http://schemas.microsoft.com/office/drawing/2014/main" id="{F574288D-9EA7-4EB5-2FE4-72A15A2120A2}"/>
              </a:ext>
            </a:extLst>
          </p:cNvPr>
          <p:cNvSpPr txBox="1"/>
          <p:nvPr/>
        </p:nvSpPr>
        <p:spPr>
          <a:xfrm>
            <a:off x="3267314" y="3288252"/>
            <a:ext cx="5657371" cy="769441"/>
          </a:xfrm>
          <a:prstGeom prst="rect">
            <a:avLst/>
          </a:prstGeom>
          <a:noFill/>
        </p:spPr>
        <p:txBody>
          <a:bodyPr wrap="square" rtlCol="0">
            <a:spAutoFit/>
          </a:bodyPr>
          <a:lstStyle/>
          <a:p>
            <a:pPr algn="ctr"/>
            <a:r>
              <a:rPr lang="fr-FR" sz="4400" b="1">
                <a:solidFill>
                  <a:schemeClr val="bg1"/>
                </a:solidFill>
                <a:latin typeface="Century Gothic" panose="020B0502020202020204" pitchFamily="34" charset="0"/>
                <a:cs typeface="Poppins SemiBold" panose="00000700000000000000" pitchFamily="2" charset="0"/>
              </a:rPr>
              <a:t>Parlez-en</a:t>
            </a:r>
          </a:p>
        </p:txBody>
      </p:sp>
    </p:spTree>
    <p:extLst>
      <p:ext uri="{BB962C8B-B14F-4D97-AF65-F5344CB8AC3E}">
        <p14:creationId xmlns:p14="http://schemas.microsoft.com/office/powerpoint/2010/main" val="8830692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137DD-CDCD-9FBD-EBB7-BF897F91E88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40700B53-105E-1D6A-8A8D-042BFFBCD8BC}"/>
              </a:ext>
              <a:ext uri="{C183D7F6-B498-43B3-948B-1728B52AA6E4}">
                <adec:decorative xmlns:adec="http://schemas.microsoft.com/office/drawing/2017/decorative" val="1"/>
              </a:ext>
            </a:extLst>
          </p:cNvPr>
          <p:cNvSpPr/>
          <p:nvPr/>
        </p:nvSpPr>
        <p:spPr>
          <a:xfrm>
            <a:off x="2670628" y="1589406"/>
            <a:ext cx="6850741" cy="4383314"/>
          </a:xfrm>
          <a:prstGeom prst="rect">
            <a:avLst/>
          </a:prstGeom>
          <a:solidFill>
            <a:srgbClr val="70AE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2" name="Title 1">
            <a:extLst>
              <a:ext uri="{FF2B5EF4-FFF2-40B4-BE49-F238E27FC236}">
                <a16:creationId xmlns:a16="http://schemas.microsoft.com/office/drawing/2014/main" id="{326A91B8-977B-67D2-903E-FE0A4BBEC3B2}"/>
              </a:ext>
            </a:extLst>
          </p:cNvPr>
          <p:cNvSpPr>
            <a:spLocks noGrp="1"/>
          </p:cNvSpPr>
          <p:nvPr>
            <p:ph type="title"/>
          </p:nvPr>
        </p:nvSpPr>
        <p:spPr>
          <a:xfrm>
            <a:off x="140520" y="121024"/>
            <a:ext cx="10515600" cy="1325563"/>
          </a:xfrm>
        </p:spPr>
        <p:txBody>
          <a:bodyPr>
            <a:normAutofit/>
          </a:bodyPr>
          <a:lstStyle/>
          <a:p>
            <a:r>
              <a:rPr lang="fr-FR" b="1">
                <a:latin typeface="Century Gothic" panose="020B0502020202020204" pitchFamily="34" charset="0"/>
                <a:ea typeface="+mn-ea"/>
                <a:cs typeface="Poppins SemiBold"/>
              </a:rPr>
              <a:t>Que peut faire le personnel scolaire? </a:t>
            </a:r>
            <a:r>
              <a:rPr lang="fr-FR" noProof="0">
                <a:solidFill>
                  <a:schemeClr val="bg1"/>
                </a:solidFill>
                <a:latin typeface="Poppins SemiBold"/>
                <a:cs typeface="Poppins SemiBold"/>
              </a:rPr>
              <a:t>6</a:t>
            </a:r>
            <a:endParaRPr lang="fr-FR" b="1" noProof="0">
              <a:latin typeface="Poppins SemiBold"/>
              <a:cs typeface="Poppins SemiBold"/>
            </a:endParaRPr>
          </a:p>
        </p:txBody>
      </p:sp>
      <p:sp>
        <p:nvSpPr>
          <p:cNvPr id="14" name="TextBox 13">
            <a:extLst>
              <a:ext uri="{FF2B5EF4-FFF2-40B4-BE49-F238E27FC236}">
                <a16:creationId xmlns:a16="http://schemas.microsoft.com/office/drawing/2014/main" id="{5FEF5650-F87F-439C-8693-1D0B8686B42E}"/>
              </a:ext>
            </a:extLst>
          </p:cNvPr>
          <p:cNvSpPr txBox="1"/>
          <p:nvPr/>
        </p:nvSpPr>
        <p:spPr>
          <a:xfrm>
            <a:off x="3267314" y="3057788"/>
            <a:ext cx="5657371" cy="1446550"/>
          </a:xfrm>
          <a:prstGeom prst="rect">
            <a:avLst/>
          </a:prstGeom>
          <a:noFill/>
        </p:spPr>
        <p:txBody>
          <a:bodyPr wrap="square" rtlCol="0">
            <a:spAutoFit/>
          </a:bodyPr>
          <a:lstStyle/>
          <a:p>
            <a:pPr algn="ctr"/>
            <a:r>
              <a:rPr lang="fr-FR" sz="4400" b="1">
                <a:solidFill>
                  <a:schemeClr val="bg1"/>
                </a:solidFill>
                <a:latin typeface="Century Gothic" panose="020B0502020202020204" pitchFamily="34" charset="0"/>
                <a:cs typeface="Poppins SemiBold" panose="00000700000000000000" pitchFamily="2" charset="0"/>
              </a:rPr>
              <a:t>Choisissez vos mots avec soin</a:t>
            </a:r>
          </a:p>
        </p:txBody>
      </p:sp>
    </p:spTree>
    <p:extLst>
      <p:ext uri="{BB962C8B-B14F-4D97-AF65-F5344CB8AC3E}">
        <p14:creationId xmlns:p14="http://schemas.microsoft.com/office/powerpoint/2010/main" val="26526956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682D5-6D20-053A-E141-7097FD38615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716D1B0-F962-BBEF-1C4C-476D3EAD0DFE}"/>
              </a:ext>
              <a:ext uri="{C183D7F6-B498-43B3-948B-1728B52AA6E4}">
                <adec:decorative xmlns:adec="http://schemas.microsoft.com/office/drawing/2017/decorative" val="1"/>
              </a:ext>
            </a:extLst>
          </p:cNvPr>
          <p:cNvSpPr/>
          <p:nvPr/>
        </p:nvSpPr>
        <p:spPr>
          <a:xfrm>
            <a:off x="2670628" y="1589406"/>
            <a:ext cx="6850741" cy="4383314"/>
          </a:xfrm>
          <a:prstGeom prst="rect">
            <a:avLst/>
          </a:prstGeom>
          <a:solidFill>
            <a:srgbClr val="70AE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2" name="Title 1">
            <a:extLst>
              <a:ext uri="{FF2B5EF4-FFF2-40B4-BE49-F238E27FC236}">
                <a16:creationId xmlns:a16="http://schemas.microsoft.com/office/drawing/2014/main" id="{4D0D5246-03DA-B507-5564-15DA6574F682}"/>
              </a:ext>
            </a:extLst>
          </p:cNvPr>
          <p:cNvSpPr>
            <a:spLocks noGrp="1"/>
          </p:cNvSpPr>
          <p:nvPr>
            <p:ph type="title"/>
          </p:nvPr>
        </p:nvSpPr>
        <p:spPr>
          <a:xfrm>
            <a:off x="151671" y="0"/>
            <a:ext cx="10515600" cy="1325563"/>
          </a:xfrm>
        </p:spPr>
        <p:txBody>
          <a:bodyPr>
            <a:normAutofit/>
          </a:bodyPr>
          <a:lstStyle/>
          <a:p>
            <a:r>
              <a:rPr lang="fr-FR" b="1">
                <a:latin typeface="Century Gothic" panose="020B0502020202020204" pitchFamily="34" charset="0"/>
                <a:ea typeface="+mn-ea"/>
                <a:cs typeface="Poppins SemiBold"/>
              </a:rPr>
              <a:t>Que peut faire le personnel scolaire? </a:t>
            </a:r>
            <a:r>
              <a:rPr lang="fr-FR" noProof="0">
                <a:solidFill>
                  <a:schemeClr val="bg1"/>
                </a:solidFill>
                <a:latin typeface="Poppins SemiBold"/>
                <a:cs typeface="Poppins SemiBold"/>
              </a:rPr>
              <a:t>7</a:t>
            </a:r>
            <a:endParaRPr lang="fr-FR" b="1" noProof="0">
              <a:latin typeface="Poppins SemiBold"/>
              <a:cs typeface="Poppins SemiBold"/>
            </a:endParaRPr>
          </a:p>
        </p:txBody>
      </p:sp>
      <p:sp>
        <p:nvSpPr>
          <p:cNvPr id="14" name="TextBox 13">
            <a:extLst>
              <a:ext uri="{FF2B5EF4-FFF2-40B4-BE49-F238E27FC236}">
                <a16:creationId xmlns:a16="http://schemas.microsoft.com/office/drawing/2014/main" id="{FC78A3EB-ECDA-E3DC-7C2D-E948A247A4F3}"/>
              </a:ext>
            </a:extLst>
          </p:cNvPr>
          <p:cNvSpPr txBox="1"/>
          <p:nvPr/>
        </p:nvSpPr>
        <p:spPr>
          <a:xfrm>
            <a:off x="3267314" y="3057788"/>
            <a:ext cx="5657371" cy="1446550"/>
          </a:xfrm>
          <a:prstGeom prst="rect">
            <a:avLst/>
          </a:prstGeom>
          <a:noFill/>
        </p:spPr>
        <p:txBody>
          <a:bodyPr wrap="square" rtlCol="0">
            <a:spAutoFit/>
          </a:bodyPr>
          <a:lstStyle/>
          <a:p>
            <a:pPr algn="ctr"/>
            <a:r>
              <a:rPr lang="fr-FR" sz="4400" b="1">
                <a:solidFill>
                  <a:schemeClr val="bg1"/>
                </a:solidFill>
                <a:latin typeface="Century Gothic" panose="020B0502020202020204" pitchFamily="34" charset="0"/>
                <a:cs typeface="Poppins SemiBold" panose="00000700000000000000" pitchFamily="2" charset="0"/>
              </a:rPr>
              <a:t>Évitez de faire des suppositions</a:t>
            </a:r>
          </a:p>
        </p:txBody>
      </p:sp>
    </p:spTree>
    <p:extLst>
      <p:ext uri="{BB962C8B-B14F-4D97-AF65-F5344CB8AC3E}">
        <p14:creationId xmlns:p14="http://schemas.microsoft.com/office/powerpoint/2010/main" val="16738603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F7180-497F-EF51-1F9C-B6B934149AA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A68FB058-852B-BDD1-934C-F5D4D2CD3273}"/>
              </a:ext>
              <a:ext uri="{C183D7F6-B498-43B3-948B-1728B52AA6E4}">
                <adec:decorative xmlns:adec="http://schemas.microsoft.com/office/drawing/2017/decorative" val="1"/>
              </a:ext>
            </a:extLst>
          </p:cNvPr>
          <p:cNvSpPr/>
          <p:nvPr/>
        </p:nvSpPr>
        <p:spPr>
          <a:xfrm>
            <a:off x="2670628" y="1589406"/>
            <a:ext cx="6850741" cy="4383314"/>
          </a:xfrm>
          <a:prstGeom prst="rect">
            <a:avLst/>
          </a:prstGeom>
          <a:solidFill>
            <a:srgbClr val="70AE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2" name="Title 1">
            <a:extLst>
              <a:ext uri="{FF2B5EF4-FFF2-40B4-BE49-F238E27FC236}">
                <a16:creationId xmlns:a16="http://schemas.microsoft.com/office/drawing/2014/main" id="{79A30487-5E30-7A79-F0AA-2C3307C8AA41}"/>
              </a:ext>
            </a:extLst>
          </p:cNvPr>
          <p:cNvSpPr>
            <a:spLocks noGrp="1"/>
          </p:cNvSpPr>
          <p:nvPr>
            <p:ph type="title"/>
          </p:nvPr>
        </p:nvSpPr>
        <p:spPr>
          <a:xfrm>
            <a:off x="140520" y="165976"/>
            <a:ext cx="10515600" cy="1325563"/>
          </a:xfrm>
        </p:spPr>
        <p:txBody>
          <a:bodyPr>
            <a:normAutofit/>
          </a:bodyPr>
          <a:lstStyle/>
          <a:p>
            <a:r>
              <a:rPr lang="fr-FR" b="1">
                <a:latin typeface="Century Gothic" panose="020B0502020202020204" pitchFamily="34" charset="0"/>
                <a:ea typeface="+mn-ea"/>
                <a:cs typeface="Poppins SemiBold"/>
              </a:rPr>
              <a:t>Que peut faire le personnel scolaire? </a:t>
            </a:r>
            <a:r>
              <a:rPr lang="fr-FR" noProof="0">
                <a:solidFill>
                  <a:schemeClr val="bg1"/>
                </a:solidFill>
                <a:latin typeface="Poppins SemiBold"/>
                <a:cs typeface="Poppins SemiBold"/>
              </a:rPr>
              <a:t>8</a:t>
            </a:r>
            <a:endParaRPr lang="fr-FR" b="1" noProof="0">
              <a:latin typeface="Poppins SemiBold"/>
              <a:cs typeface="Poppins SemiBold"/>
            </a:endParaRPr>
          </a:p>
        </p:txBody>
      </p:sp>
      <p:sp>
        <p:nvSpPr>
          <p:cNvPr id="14" name="TextBox 13">
            <a:extLst>
              <a:ext uri="{FF2B5EF4-FFF2-40B4-BE49-F238E27FC236}">
                <a16:creationId xmlns:a16="http://schemas.microsoft.com/office/drawing/2014/main" id="{D2353D3C-0743-5422-5F19-F5D40FE74BDE}"/>
              </a:ext>
            </a:extLst>
          </p:cNvPr>
          <p:cNvSpPr txBox="1"/>
          <p:nvPr/>
        </p:nvSpPr>
        <p:spPr>
          <a:xfrm>
            <a:off x="3267314" y="2719234"/>
            <a:ext cx="5657371" cy="2123658"/>
          </a:xfrm>
          <a:prstGeom prst="rect">
            <a:avLst/>
          </a:prstGeom>
          <a:noFill/>
        </p:spPr>
        <p:txBody>
          <a:bodyPr wrap="square" rtlCol="0">
            <a:spAutoFit/>
          </a:bodyPr>
          <a:lstStyle/>
          <a:p>
            <a:pPr algn="ctr"/>
            <a:r>
              <a:rPr lang="fr-FR" sz="4400" b="1">
                <a:solidFill>
                  <a:schemeClr val="bg1"/>
                </a:solidFill>
                <a:latin typeface="Century Gothic" panose="020B0502020202020204" pitchFamily="34" charset="0"/>
                <a:cs typeface="Poppins SemiBold" panose="00000700000000000000" pitchFamily="2" charset="0"/>
              </a:rPr>
              <a:t>Traitez chaque personne avec dignité et respect</a:t>
            </a:r>
          </a:p>
        </p:txBody>
      </p:sp>
    </p:spTree>
    <p:extLst>
      <p:ext uri="{BB962C8B-B14F-4D97-AF65-F5344CB8AC3E}">
        <p14:creationId xmlns:p14="http://schemas.microsoft.com/office/powerpoint/2010/main" val="4091631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62B1F2-3B2A-1722-8E4F-542B41DBEC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831A1A-85A2-5F8B-DD10-C916714440F1}"/>
              </a:ext>
            </a:extLst>
          </p:cNvPr>
          <p:cNvSpPr>
            <a:spLocks noGrp="1"/>
          </p:cNvSpPr>
          <p:nvPr>
            <p:ph type="title"/>
          </p:nvPr>
        </p:nvSpPr>
        <p:spPr>
          <a:xfrm>
            <a:off x="120675" y="-164458"/>
            <a:ext cx="10515600" cy="1325563"/>
          </a:xfrm>
        </p:spPr>
        <p:txBody>
          <a:bodyPr>
            <a:normAutofit/>
          </a:bodyPr>
          <a:lstStyle/>
          <a:p>
            <a:r>
              <a:rPr lang="fr-FR" b="1" noProof="0">
                <a:latin typeface="Century Gothic" panose="020B0502020202020204" pitchFamily="34" charset="0"/>
                <a:cs typeface="Poppins SemiBold"/>
              </a:rPr>
              <a:t>Demandez-vous si le message :</a:t>
            </a:r>
          </a:p>
        </p:txBody>
      </p:sp>
      <p:graphicFrame>
        <p:nvGraphicFramePr>
          <p:cNvPr id="6" name="Table 5">
            <a:extLst>
              <a:ext uri="{FF2B5EF4-FFF2-40B4-BE49-F238E27FC236}">
                <a16:creationId xmlns:a16="http://schemas.microsoft.com/office/drawing/2014/main" id="{5E94E91D-74C7-017C-6F71-11A28771AB73}"/>
              </a:ext>
            </a:extLst>
          </p:cNvPr>
          <p:cNvGraphicFramePr>
            <a:graphicFrameLocks noGrp="1"/>
          </p:cNvGraphicFramePr>
          <p:nvPr>
            <p:extLst>
              <p:ext uri="{D42A27DB-BD31-4B8C-83A1-F6EECF244321}">
                <p14:modId xmlns:p14="http://schemas.microsoft.com/office/powerpoint/2010/main" val="1994648006"/>
              </p:ext>
            </p:extLst>
          </p:nvPr>
        </p:nvGraphicFramePr>
        <p:xfrm>
          <a:off x="1213825" y="1268413"/>
          <a:ext cx="9764349" cy="2926080"/>
        </p:xfrm>
        <a:graphic>
          <a:graphicData uri="http://schemas.openxmlformats.org/drawingml/2006/table">
            <a:tbl>
              <a:tblPr firstRow="1">
                <a:tableStyleId>{08FB837D-C827-4EFA-A057-4D05807E0F7C}</a:tableStyleId>
              </a:tblPr>
              <a:tblGrid>
                <a:gridCol w="9764349">
                  <a:extLst>
                    <a:ext uri="{9D8B030D-6E8A-4147-A177-3AD203B41FA5}">
                      <a16:colId xmlns:a16="http://schemas.microsoft.com/office/drawing/2014/main" val="76204533"/>
                    </a:ext>
                  </a:extLst>
                </a:gridCol>
              </a:tblGrid>
              <a:tr h="405217">
                <a:tc>
                  <a:txBody>
                    <a:bodyPr/>
                    <a:lstStyle/>
                    <a:p>
                      <a:pPr marL="0" marR="0" lvl="0" indent="0" algn="l" defTabSz="914400" rtl="0" eaLnBrk="1" fontAlgn="auto" latinLnBrk="0" hangingPunct="1">
                        <a:lnSpc>
                          <a:spcPct val="100000"/>
                        </a:lnSpc>
                        <a:spcBef>
                          <a:spcPts val="800"/>
                        </a:spcBef>
                        <a:spcAft>
                          <a:spcPts val="800"/>
                        </a:spcAft>
                        <a:buClrTx/>
                        <a:buSzTx/>
                        <a:buFontTx/>
                        <a:buNone/>
                        <a:tabLst/>
                        <a:defRPr/>
                      </a:pPr>
                      <a:r>
                        <a:rPr lang="fr-FR" sz="3600" b="1" kern="1200" noProof="0">
                          <a:solidFill>
                            <a:schemeClr val="tx1"/>
                          </a:solidFill>
                          <a:effectLst/>
                          <a:latin typeface="Arial" panose="020B0604020202020204" pitchFamily="34" charset="0"/>
                          <a:ea typeface="Roboto Black"/>
                          <a:cs typeface="Arial" panose="020B0604020202020204" pitchFamily="34" charset="0"/>
                        </a:rPr>
                        <a:t>S</a:t>
                      </a:r>
                      <a:r>
                        <a:rPr lang="fr-FR" sz="2400" b="0" kern="1200" noProof="0">
                          <a:solidFill>
                            <a:schemeClr val="tx1"/>
                          </a:solidFill>
                          <a:effectLst/>
                          <a:latin typeface="Arial" panose="020B0604020202020204" pitchFamily="34" charset="0"/>
                          <a:ea typeface="Roboto Medium"/>
                          <a:cs typeface="Arial" panose="020B0604020202020204" pitchFamily="34" charset="0"/>
                        </a:rPr>
                        <a:t>téréotype les personnes vivant une maladie mentale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6DFF2"/>
                    </a:solidFill>
                  </a:tcPr>
                </a:tc>
                <a:extLst>
                  <a:ext uri="{0D108BD9-81ED-4DB2-BD59-A6C34878D82A}">
                    <a16:rowId xmlns:a16="http://schemas.microsoft.com/office/drawing/2014/main" val="3130089098"/>
                  </a:ext>
                </a:extLst>
              </a:tr>
              <a:tr h="370840">
                <a:tc>
                  <a:txBody>
                    <a:bodyPr/>
                    <a:lstStyle/>
                    <a:p>
                      <a:pPr marL="0" marR="0" lvl="0" indent="0" algn="l" rtl="0" eaLnBrk="1" fontAlgn="auto" latinLnBrk="0" hangingPunct="1">
                        <a:lnSpc>
                          <a:spcPct val="100000"/>
                        </a:lnSpc>
                        <a:spcBef>
                          <a:spcPts val="800"/>
                        </a:spcBef>
                        <a:spcAft>
                          <a:spcPts val="800"/>
                        </a:spcAft>
                        <a:buClrTx/>
                        <a:buSzTx/>
                        <a:buFontTx/>
                        <a:buNone/>
                      </a:pPr>
                      <a:r>
                        <a:rPr lang="fr-FR" sz="3600" b="1" kern="1200" noProof="0">
                          <a:solidFill>
                            <a:schemeClr val="tx1"/>
                          </a:solidFill>
                          <a:effectLst/>
                          <a:latin typeface="Arial" panose="020B0604020202020204" pitchFamily="34" charset="0"/>
                          <a:ea typeface="Roboto Black"/>
                          <a:cs typeface="Arial" panose="020B0604020202020204" pitchFamily="34" charset="0"/>
                        </a:rPr>
                        <a:t>B</a:t>
                      </a:r>
                      <a:r>
                        <a:rPr lang="fr-FR" sz="2400" b="0" kern="1200" noProof="0">
                          <a:solidFill>
                            <a:schemeClr val="tx1"/>
                          </a:solidFill>
                          <a:effectLst/>
                          <a:latin typeface="Arial" panose="020B0604020202020204" pitchFamily="34" charset="0"/>
                          <a:ea typeface="Roboto Medium"/>
                          <a:cs typeface="Arial" panose="020B0604020202020204" pitchFamily="34" charset="0"/>
                        </a:rPr>
                        <a:t>analise ou rabaisse les personnes vivant une maladie mentale et/ou la maladie elle-même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6DFF2"/>
                    </a:solidFill>
                  </a:tcPr>
                </a:tc>
                <a:extLst>
                  <a:ext uri="{0D108BD9-81ED-4DB2-BD59-A6C34878D82A}">
                    <a16:rowId xmlns:a16="http://schemas.microsoft.com/office/drawing/2014/main" val="322790284"/>
                  </a:ext>
                </a:extLst>
              </a:tr>
              <a:tr h="370840">
                <a:tc>
                  <a:txBody>
                    <a:bodyPr/>
                    <a:lstStyle/>
                    <a:p>
                      <a:pPr marL="0" marR="0" lvl="0" indent="0" algn="l" defTabSz="914400" rtl="0" eaLnBrk="1" fontAlgn="auto" latinLnBrk="0" hangingPunct="1">
                        <a:lnSpc>
                          <a:spcPct val="100000"/>
                        </a:lnSpc>
                        <a:spcBef>
                          <a:spcPts val="800"/>
                        </a:spcBef>
                        <a:spcAft>
                          <a:spcPts val="800"/>
                        </a:spcAft>
                        <a:buClrTx/>
                        <a:buSzTx/>
                        <a:buFontTx/>
                        <a:buNone/>
                        <a:tabLst/>
                        <a:defRPr/>
                      </a:pPr>
                      <a:r>
                        <a:rPr lang="fr-FR" sz="3600" b="1" kern="1200" noProof="0">
                          <a:solidFill>
                            <a:schemeClr val="tx1"/>
                          </a:solidFill>
                          <a:effectLst/>
                          <a:latin typeface="Arial" panose="020B0604020202020204" pitchFamily="34" charset="0"/>
                          <a:ea typeface="Roboto Black"/>
                          <a:cs typeface="Arial" panose="020B0604020202020204" pitchFamily="34" charset="0"/>
                        </a:rPr>
                        <a:t>O</a:t>
                      </a:r>
                      <a:r>
                        <a:rPr lang="fr-FR" sz="2400" b="0" kern="1200" noProof="0">
                          <a:solidFill>
                            <a:schemeClr val="tx1"/>
                          </a:solidFill>
                          <a:effectLst/>
                          <a:latin typeface="Arial" panose="020B0604020202020204" pitchFamily="34" charset="0"/>
                          <a:ea typeface="Roboto Medium"/>
                          <a:cs typeface="Arial" panose="020B0604020202020204" pitchFamily="34" charset="0"/>
                        </a:rPr>
                        <a:t>ffense les personnes vivant une maladie mentale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6DFF2"/>
                    </a:solidFill>
                  </a:tcPr>
                </a:tc>
                <a:extLst>
                  <a:ext uri="{0D108BD9-81ED-4DB2-BD59-A6C34878D82A}">
                    <a16:rowId xmlns:a16="http://schemas.microsoft.com/office/drawing/2014/main" val="4049490924"/>
                  </a:ext>
                </a:extLst>
              </a:tr>
              <a:tr h="370840">
                <a:tc>
                  <a:txBody>
                    <a:bodyPr/>
                    <a:lstStyle/>
                    <a:p>
                      <a:pPr marL="0" marR="0" lvl="0" indent="0" algn="l" defTabSz="914400" rtl="0" eaLnBrk="1" fontAlgn="auto" latinLnBrk="0" hangingPunct="1">
                        <a:lnSpc>
                          <a:spcPct val="100000"/>
                        </a:lnSpc>
                        <a:spcBef>
                          <a:spcPts val="800"/>
                        </a:spcBef>
                        <a:spcAft>
                          <a:spcPts val="800"/>
                        </a:spcAft>
                        <a:buClrTx/>
                        <a:buSzTx/>
                        <a:buFontTx/>
                        <a:buNone/>
                        <a:tabLst/>
                        <a:defRPr/>
                      </a:pPr>
                      <a:r>
                        <a:rPr lang="fr-FR" sz="3600" b="1" kern="1200" noProof="0">
                          <a:solidFill>
                            <a:schemeClr val="tx1"/>
                          </a:solidFill>
                          <a:effectLst/>
                          <a:latin typeface="Arial" panose="020B0604020202020204" pitchFamily="34" charset="0"/>
                          <a:ea typeface="Roboto Black"/>
                          <a:cs typeface="Arial" panose="020B0604020202020204" pitchFamily="34" charset="0"/>
                        </a:rPr>
                        <a:t>I</a:t>
                      </a:r>
                      <a:r>
                        <a:rPr lang="fr-FR" sz="2400" b="0" kern="1200" noProof="0">
                          <a:solidFill>
                            <a:schemeClr val="tx1"/>
                          </a:solidFill>
                          <a:effectLst/>
                          <a:latin typeface="Arial" panose="020B0604020202020204" pitchFamily="34" charset="0"/>
                          <a:ea typeface="Roboto Medium"/>
                          <a:cs typeface="Arial" panose="020B0604020202020204" pitchFamily="34" charset="0"/>
                        </a:rPr>
                        <a:t>nfantilise les personnes vivant une maladie mentale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6DFF2"/>
                    </a:solidFill>
                  </a:tcPr>
                </a:tc>
                <a:extLst>
                  <a:ext uri="{0D108BD9-81ED-4DB2-BD59-A6C34878D82A}">
                    <a16:rowId xmlns:a16="http://schemas.microsoft.com/office/drawing/2014/main" val="3053985450"/>
                  </a:ext>
                </a:extLst>
              </a:tr>
            </a:tbl>
          </a:graphicData>
        </a:graphic>
      </p:graphicFrame>
      <p:graphicFrame>
        <p:nvGraphicFramePr>
          <p:cNvPr id="3" name="Table 2">
            <a:extLst>
              <a:ext uri="{FF2B5EF4-FFF2-40B4-BE49-F238E27FC236}">
                <a16:creationId xmlns:a16="http://schemas.microsoft.com/office/drawing/2014/main" id="{03453DB9-0FDA-A0E4-3B3B-BE0DE5CBD328}"/>
              </a:ext>
            </a:extLst>
          </p:cNvPr>
          <p:cNvGraphicFramePr>
            <a:graphicFrameLocks noGrp="1"/>
          </p:cNvGraphicFramePr>
          <p:nvPr>
            <p:extLst>
              <p:ext uri="{D42A27DB-BD31-4B8C-83A1-F6EECF244321}">
                <p14:modId xmlns:p14="http://schemas.microsoft.com/office/powerpoint/2010/main" val="3272166203"/>
              </p:ext>
            </p:extLst>
          </p:nvPr>
        </p:nvGraphicFramePr>
        <p:xfrm>
          <a:off x="1213825" y="4468586"/>
          <a:ext cx="4555603" cy="1757680"/>
        </p:xfrm>
        <a:graphic>
          <a:graphicData uri="http://schemas.openxmlformats.org/drawingml/2006/table">
            <a:tbl>
              <a:tblPr firstRow="1">
                <a:tableStyleId>{08FB837D-C827-4EFA-A057-4D05807E0F7C}</a:tableStyleId>
              </a:tblPr>
              <a:tblGrid>
                <a:gridCol w="4555603">
                  <a:extLst>
                    <a:ext uri="{9D8B030D-6E8A-4147-A177-3AD203B41FA5}">
                      <a16:colId xmlns:a16="http://schemas.microsoft.com/office/drawing/2014/main" val="76204533"/>
                    </a:ext>
                  </a:extLst>
                </a:gridCol>
              </a:tblGrid>
              <a:tr h="635252">
                <a:tc>
                  <a:txBody>
                    <a:bodyPr/>
                    <a:lstStyle/>
                    <a:p>
                      <a:pPr marL="0" marR="0" lvl="0" indent="0" algn="l" defTabSz="914400" rtl="0" eaLnBrk="1" fontAlgn="auto" latinLnBrk="0" hangingPunct="1">
                        <a:lnSpc>
                          <a:spcPct val="100000"/>
                        </a:lnSpc>
                        <a:spcBef>
                          <a:spcPts val="800"/>
                        </a:spcBef>
                        <a:spcAft>
                          <a:spcPts val="800"/>
                        </a:spcAft>
                        <a:buClrTx/>
                        <a:buSzTx/>
                        <a:buFontTx/>
                        <a:buNone/>
                        <a:tabLst/>
                        <a:defRPr/>
                      </a:pPr>
                      <a:r>
                        <a:rPr lang="fr-FR" sz="1600" b="0" kern="1200" noProof="0">
                          <a:solidFill>
                            <a:schemeClr val="tx1"/>
                          </a:solidFill>
                          <a:effectLst/>
                          <a:latin typeface="Arial" panose="020B0604020202020204" pitchFamily="34" charset="0"/>
                          <a:ea typeface="Roboto Black"/>
                          <a:cs typeface="Arial" panose="020B0604020202020204" pitchFamily="34" charset="0"/>
                        </a:rPr>
                        <a:t>Traduction des critères « STOP » de l’Association </a:t>
                      </a:r>
                      <a:r>
                        <a:rPr lang="fr-FR" sz="1600" b="0" i="0" kern="1200" noProof="0">
                          <a:solidFill>
                            <a:schemeClr val="tx1"/>
                          </a:solidFill>
                          <a:effectLst/>
                          <a:latin typeface="Arial" panose="020B0604020202020204" pitchFamily="34" charset="0"/>
                          <a:ea typeface="+mn-ea"/>
                          <a:cs typeface="Arial" panose="020B0604020202020204" pitchFamily="34" charset="0"/>
                        </a:rPr>
                        <a:t>canadienne pour la santé mentale </a:t>
                      </a:r>
                      <a:r>
                        <a:rPr lang="en-CA" sz="1600" b="0" i="0" kern="1200" noProof="0">
                          <a:solidFill>
                            <a:schemeClr val="tx1"/>
                          </a:solidFill>
                          <a:effectLst/>
                          <a:latin typeface="Arial" panose="020B0604020202020204" pitchFamily="34" charset="0"/>
                          <a:ea typeface="+mn-ea"/>
                          <a:cs typeface="Arial" panose="020B0604020202020204" pitchFamily="34" charset="0"/>
                        </a:rPr>
                        <a:t>:</a:t>
                      </a:r>
                      <a:endParaRPr lang="en-CA" sz="1600" b="0" kern="1200" noProof="0">
                        <a:solidFill>
                          <a:schemeClr val="tx1"/>
                        </a:solidFill>
                        <a:effectLst/>
                        <a:latin typeface="Arial" panose="020B0604020202020204" pitchFamily="34" charset="0"/>
                        <a:ea typeface="Roboto Black"/>
                        <a:cs typeface="Arial" panose="020B0604020202020204" pitchFamily="34" charset="0"/>
                      </a:endParaRPr>
                    </a:p>
                    <a:p>
                      <a:pPr marL="0" marR="0" lvl="0" indent="0" algn="l" defTabSz="914400" rtl="0" eaLnBrk="1" fontAlgn="auto" latinLnBrk="0" hangingPunct="1">
                        <a:lnSpc>
                          <a:spcPct val="100000"/>
                        </a:lnSpc>
                        <a:spcBef>
                          <a:spcPts val="800"/>
                        </a:spcBef>
                        <a:spcAft>
                          <a:spcPts val="800"/>
                        </a:spcAft>
                        <a:buClrTx/>
                        <a:buSzTx/>
                        <a:buFontTx/>
                        <a:buNone/>
                        <a:tabLst/>
                        <a:defRPr/>
                      </a:pPr>
                      <a:r>
                        <a:rPr lang="en-CA" sz="1600" b="1" kern="1200" noProof="0">
                          <a:solidFill>
                            <a:schemeClr val="tx1"/>
                          </a:solidFill>
                          <a:effectLst/>
                          <a:latin typeface="Arial" panose="020B0604020202020204" pitchFamily="34" charset="0"/>
                          <a:ea typeface="Roboto Black"/>
                          <a:cs typeface="Arial" panose="020B0604020202020204" pitchFamily="34" charset="0"/>
                        </a:rPr>
                        <a:t>S</a:t>
                      </a:r>
                      <a:r>
                        <a:rPr lang="en-CA" sz="1600" b="0" kern="1200" noProof="0">
                          <a:solidFill>
                            <a:schemeClr val="tx1"/>
                          </a:solidFill>
                          <a:effectLst/>
                          <a:latin typeface="Arial" panose="020B0604020202020204" pitchFamily="34" charset="0"/>
                          <a:ea typeface="Roboto Medium"/>
                          <a:cs typeface="Arial" panose="020B0604020202020204" pitchFamily="34" charset="0"/>
                        </a:rPr>
                        <a:t>tereotypes</a:t>
                      </a:r>
                      <a:br>
                        <a:rPr lang="en-CA" sz="1600" b="0" kern="1200" noProof="0">
                          <a:solidFill>
                            <a:schemeClr val="tx1"/>
                          </a:solidFill>
                          <a:effectLst/>
                          <a:latin typeface="Arial" panose="020B0604020202020204" pitchFamily="34" charset="0"/>
                          <a:ea typeface="Roboto Medium"/>
                          <a:cs typeface="Arial" panose="020B0604020202020204" pitchFamily="34" charset="0"/>
                        </a:rPr>
                      </a:br>
                      <a:r>
                        <a:rPr lang="en-CA" sz="1600" b="1" kern="1200" noProof="0">
                          <a:solidFill>
                            <a:schemeClr val="tx1"/>
                          </a:solidFill>
                          <a:effectLst/>
                          <a:latin typeface="Arial" panose="020B0604020202020204" pitchFamily="34" charset="0"/>
                          <a:ea typeface="Roboto Medium"/>
                          <a:cs typeface="Arial" panose="020B0604020202020204" pitchFamily="34" charset="0"/>
                        </a:rPr>
                        <a:t>T</a:t>
                      </a:r>
                      <a:r>
                        <a:rPr lang="en-CA" sz="1600" b="0" kern="1200" noProof="0">
                          <a:solidFill>
                            <a:schemeClr val="tx1"/>
                          </a:solidFill>
                          <a:effectLst/>
                          <a:latin typeface="Arial" panose="020B0604020202020204" pitchFamily="34" charset="0"/>
                          <a:ea typeface="Roboto Medium"/>
                          <a:cs typeface="Arial" panose="020B0604020202020204" pitchFamily="34" charset="0"/>
                        </a:rPr>
                        <a:t>rivializes</a:t>
                      </a:r>
                      <a:br>
                        <a:rPr lang="en-CA" sz="1600" b="0" kern="1200" noProof="0">
                          <a:solidFill>
                            <a:schemeClr val="tx1"/>
                          </a:solidFill>
                          <a:effectLst/>
                          <a:latin typeface="Arial" panose="020B0604020202020204" pitchFamily="34" charset="0"/>
                          <a:ea typeface="Roboto Medium"/>
                          <a:cs typeface="Arial" panose="020B0604020202020204" pitchFamily="34" charset="0"/>
                        </a:rPr>
                      </a:br>
                      <a:r>
                        <a:rPr lang="en-CA" sz="1600" b="1" kern="1200" noProof="0">
                          <a:solidFill>
                            <a:schemeClr val="tx1"/>
                          </a:solidFill>
                          <a:effectLst/>
                          <a:latin typeface="Arial" panose="020B0604020202020204" pitchFamily="34" charset="0"/>
                          <a:ea typeface="Roboto Medium"/>
                          <a:cs typeface="Arial" panose="020B0604020202020204" pitchFamily="34" charset="0"/>
                        </a:rPr>
                        <a:t>O</a:t>
                      </a:r>
                      <a:r>
                        <a:rPr lang="en-CA" sz="1600" b="0" kern="1200" noProof="0">
                          <a:solidFill>
                            <a:schemeClr val="tx1"/>
                          </a:solidFill>
                          <a:effectLst/>
                          <a:latin typeface="Arial" panose="020B0604020202020204" pitchFamily="34" charset="0"/>
                          <a:ea typeface="Roboto Medium"/>
                          <a:cs typeface="Arial" panose="020B0604020202020204" pitchFamily="34" charset="0"/>
                        </a:rPr>
                        <a:t>ffends</a:t>
                      </a:r>
                      <a:br>
                        <a:rPr lang="en-CA" sz="1600" b="0" kern="1200" noProof="0">
                          <a:solidFill>
                            <a:schemeClr val="tx1"/>
                          </a:solidFill>
                          <a:effectLst/>
                          <a:latin typeface="Arial" panose="020B0604020202020204" pitchFamily="34" charset="0"/>
                          <a:ea typeface="Roboto Medium"/>
                          <a:cs typeface="Arial" panose="020B0604020202020204" pitchFamily="34" charset="0"/>
                        </a:rPr>
                      </a:br>
                      <a:r>
                        <a:rPr lang="en-CA" sz="1600" b="1" kern="1200" noProof="0">
                          <a:solidFill>
                            <a:schemeClr val="tx1"/>
                          </a:solidFill>
                          <a:effectLst/>
                          <a:latin typeface="Arial" panose="020B0604020202020204" pitchFamily="34" charset="0"/>
                          <a:ea typeface="Roboto Medium"/>
                          <a:cs typeface="Arial" panose="020B0604020202020204" pitchFamily="34" charset="0"/>
                        </a:rPr>
                        <a:t>P</a:t>
                      </a:r>
                      <a:r>
                        <a:rPr lang="en-CA" sz="1600" b="0" kern="1200" noProof="0">
                          <a:solidFill>
                            <a:schemeClr val="tx1"/>
                          </a:solidFill>
                          <a:effectLst/>
                          <a:latin typeface="Arial" panose="020B0604020202020204" pitchFamily="34" charset="0"/>
                          <a:ea typeface="Roboto Medium"/>
                          <a:cs typeface="Arial" panose="020B0604020202020204" pitchFamily="34" charset="0"/>
                        </a:rPr>
                        <a:t>atronizes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30089098"/>
                  </a:ext>
                </a:extLst>
              </a:tr>
            </a:tbl>
          </a:graphicData>
        </a:graphic>
      </p:graphicFrame>
      <p:pic>
        <p:nvPicPr>
          <p:cNvPr id="5" name="Picture 4" descr="Logo de l’Association canadienne pour la santé mentale.">
            <a:extLst>
              <a:ext uri="{FF2B5EF4-FFF2-40B4-BE49-F238E27FC236}">
                <a16:creationId xmlns:a16="http://schemas.microsoft.com/office/drawing/2014/main" id="{369A74A6-F2F8-43EA-7115-7A61EB8F64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7371" y="5494746"/>
            <a:ext cx="4194629" cy="1363254"/>
          </a:xfrm>
          <a:prstGeom prst="rect">
            <a:avLst/>
          </a:prstGeom>
        </p:spPr>
      </p:pic>
    </p:spTree>
    <p:extLst>
      <p:ext uri="{BB962C8B-B14F-4D97-AF65-F5344CB8AC3E}">
        <p14:creationId xmlns:p14="http://schemas.microsoft.com/office/powerpoint/2010/main" val="4138533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68CD67-9E83-A86C-1683-B5410029A25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C4C4F7C-851D-9A58-F88A-C2E532AEC027}"/>
              </a:ext>
              <a:ext uri="{C183D7F6-B498-43B3-948B-1728B52AA6E4}">
                <adec:decorative xmlns:adec="http://schemas.microsoft.com/office/drawing/2017/decorative" val="1"/>
              </a:ext>
            </a:extLst>
          </p:cNvPr>
          <p:cNvSpPr/>
          <p:nvPr/>
        </p:nvSpPr>
        <p:spPr>
          <a:xfrm>
            <a:off x="4883727" y="0"/>
            <a:ext cx="7308273" cy="6858000"/>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endParaRPr lang="fr-FR" noProof="0"/>
          </a:p>
        </p:txBody>
      </p:sp>
      <p:sp>
        <p:nvSpPr>
          <p:cNvPr id="4" name="Rectangle 3">
            <a:extLst>
              <a:ext uri="{FF2B5EF4-FFF2-40B4-BE49-F238E27FC236}">
                <a16:creationId xmlns:a16="http://schemas.microsoft.com/office/drawing/2014/main" id="{EC24B57C-73F3-3CD8-E4B3-B2225C1E1307}"/>
              </a:ext>
              <a:ext uri="{C183D7F6-B498-43B3-948B-1728B52AA6E4}">
                <adec:decorative xmlns:adec="http://schemas.microsoft.com/office/drawing/2017/decorative" val="1"/>
              </a:ext>
            </a:extLst>
          </p:cNvPr>
          <p:cNvSpPr/>
          <p:nvPr/>
        </p:nvSpPr>
        <p:spPr>
          <a:xfrm>
            <a:off x="0" y="0"/>
            <a:ext cx="4883727" cy="685800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2" name="Title 1">
            <a:extLst>
              <a:ext uri="{FF2B5EF4-FFF2-40B4-BE49-F238E27FC236}">
                <a16:creationId xmlns:a16="http://schemas.microsoft.com/office/drawing/2014/main" id="{99E951F2-166D-0323-3B23-4826D4EAFE20}"/>
              </a:ext>
            </a:extLst>
          </p:cNvPr>
          <p:cNvSpPr>
            <a:spLocks noGrp="1"/>
          </p:cNvSpPr>
          <p:nvPr>
            <p:ph type="title" idx="4294967295"/>
          </p:nvPr>
        </p:nvSpPr>
        <p:spPr>
          <a:xfrm>
            <a:off x="207818" y="354911"/>
            <a:ext cx="5392738" cy="1325563"/>
          </a:xfrm>
        </p:spPr>
        <p:txBody>
          <a:bodyPr>
            <a:normAutofit/>
          </a:bodyPr>
          <a:lstStyle/>
          <a:p>
            <a:r>
              <a:rPr lang="fr-FR" b="1">
                <a:latin typeface="Century Gothic" panose="020B0502020202020204" pitchFamily="34" charset="0"/>
                <a:cs typeface="Poppins SemiBold"/>
              </a:rPr>
              <a:t>Le saviez-vous?</a:t>
            </a:r>
            <a:br>
              <a:rPr lang="fr-FR" noProof="0">
                <a:latin typeface="Poppins SemiBold"/>
                <a:cs typeface="Poppins SemiBold"/>
              </a:rPr>
            </a:br>
            <a:r>
              <a:rPr lang="fr-FR" noProof="0">
                <a:solidFill>
                  <a:srgbClr val="D96ECC"/>
                </a:solidFill>
                <a:latin typeface="Poppins SemiBold"/>
                <a:cs typeface="Poppins SemiBold"/>
              </a:rPr>
              <a:t>3</a:t>
            </a:r>
          </a:p>
        </p:txBody>
      </p:sp>
      <p:pic>
        <p:nvPicPr>
          <p:cNvPr id="11" name="Graphic 10" descr="Point d’interrogation à remplissage uni">
            <a:extLst>
              <a:ext uri="{FF2B5EF4-FFF2-40B4-BE49-F238E27FC236}">
                <a16:creationId xmlns:a16="http://schemas.microsoft.com/office/drawing/2014/main" id="{82D29B06-1BA7-24F1-BEB7-649B3D4F2F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5860" y="1841511"/>
            <a:ext cx="2901808" cy="2887430"/>
          </a:xfrm>
          <a:prstGeom prst="rect">
            <a:avLst/>
          </a:prstGeom>
          <a:effectLst>
            <a:outerShdw blurRad="50800" dist="38100" dir="2700000" algn="tl" rotWithShape="0">
              <a:prstClr val="black">
                <a:alpha val="40000"/>
              </a:prstClr>
            </a:outerShdw>
          </a:effectLst>
          <a:scene3d>
            <a:camera prst="obliqueTopRight"/>
            <a:lightRig rig="threePt" dir="t"/>
          </a:scene3d>
        </p:spPr>
      </p:pic>
      <p:pic>
        <p:nvPicPr>
          <p:cNvPr id="3" name="Picture 2" descr="Icône : Découvrez différentes stratégies.">
            <a:extLst>
              <a:ext uri="{FF2B5EF4-FFF2-40B4-BE49-F238E27FC236}">
                <a16:creationId xmlns:a16="http://schemas.microsoft.com/office/drawing/2014/main" id="{E9716FF2-A1C5-8F11-7423-4C356FA24820}"/>
              </a:ext>
            </a:extLst>
          </p:cNvPr>
          <p:cNvPicPr>
            <a:picLocks noChangeAspect="1"/>
          </p:cNvPicPr>
          <p:nvPr/>
        </p:nvPicPr>
        <p:blipFill>
          <a:blip r:embed="rId4"/>
          <a:stretch>
            <a:fillRect/>
          </a:stretch>
        </p:blipFill>
        <p:spPr>
          <a:xfrm>
            <a:off x="114940" y="5372286"/>
            <a:ext cx="1286863" cy="1336767"/>
          </a:xfrm>
          <a:prstGeom prst="rect">
            <a:avLst/>
          </a:prstGeom>
        </p:spPr>
      </p:pic>
      <p:graphicFrame>
        <p:nvGraphicFramePr>
          <p:cNvPr id="12" name="Table 11">
            <a:extLst>
              <a:ext uri="{FF2B5EF4-FFF2-40B4-BE49-F238E27FC236}">
                <a16:creationId xmlns:a16="http://schemas.microsoft.com/office/drawing/2014/main" id="{55F8C869-C20D-3DA5-204F-79802D2E2B03}"/>
              </a:ext>
            </a:extLst>
          </p:cNvPr>
          <p:cNvGraphicFramePr>
            <a:graphicFrameLocks noGrp="1"/>
          </p:cNvGraphicFramePr>
          <p:nvPr>
            <p:extLst>
              <p:ext uri="{D42A27DB-BD31-4B8C-83A1-F6EECF244321}">
                <p14:modId xmlns:p14="http://schemas.microsoft.com/office/powerpoint/2010/main" val="2168751505"/>
              </p:ext>
            </p:extLst>
          </p:nvPr>
        </p:nvGraphicFramePr>
        <p:xfrm>
          <a:off x="5269424" y="533687"/>
          <a:ext cx="6607385" cy="5882640"/>
        </p:xfrm>
        <a:graphic>
          <a:graphicData uri="http://schemas.openxmlformats.org/drawingml/2006/table">
            <a:tbl>
              <a:tblPr firstRow="1" bandRow="1">
                <a:tableStyleId>{5C22544A-7EE6-4342-B048-85BDC9FD1C3A}</a:tableStyleId>
              </a:tblPr>
              <a:tblGrid>
                <a:gridCol w="6607385">
                  <a:extLst>
                    <a:ext uri="{9D8B030D-6E8A-4147-A177-3AD203B41FA5}">
                      <a16:colId xmlns:a16="http://schemas.microsoft.com/office/drawing/2014/main" val="2447953496"/>
                    </a:ext>
                  </a:extLst>
                </a:gridCol>
              </a:tblGrid>
              <a:tr h="4579698">
                <a:tc>
                  <a:txBody>
                    <a:bodyPr/>
                    <a:lstStyle/>
                    <a:p>
                      <a:pPr rtl="0" fontAlgn="base"/>
                      <a:r>
                        <a:rPr lang="fr-FR" sz="2000" b="0" i="0" kern="1200" noProof="0">
                          <a:solidFill>
                            <a:schemeClr val="tx1"/>
                          </a:solidFill>
                          <a:effectLst/>
                          <a:latin typeface="Arial" panose="020B0604020202020204" pitchFamily="34" charset="0"/>
                          <a:ea typeface="Roboto Medium"/>
                          <a:cs typeface="Arial" panose="020B0604020202020204" pitchFamily="34" charset="0"/>
                        </a:rPr>
                        <a:t>Lorsque Santé mentale en milieu scolaire Ontario a consulté des élèves du secondaire en Ontario, ceux-ci ont indiqué que </a:t>
                      </a:r>
                      <a:r>
                        <a:rPr lang="fr-FR" sz="2000" b="1" i="0" kern="1200" noProof="0">
                          <a:solidFill>
                            <a:schemeClr val="tx1"/>
                          </a:solidFill>
                          <a:effectLst/>
                          <a:latin typeface="Arial" panose="020B0604020202020204" pitchFamily="34" charset="0"/>
                          <a:ea typeface="Roboto Black"/>
                          <a:cs typeface="Arial" panose="020B0604020202020204" pitchFamily="34" charset="0"/>
                        </a:rPr>
                        <a:t>la confidentialité était l’une de leurs plus grandes préoccupations </a:t>
                      </a:r>
                      <a:r>
                        <a:rPr lang="fr-FR" sz="2000" b="0" i="0" kern="1200" noProof="0">
                          <a:solidFill>
                            <a:schemeClr val="tx1"/>
                          </a:solidFill>
                          <a:effectLst/>
                          <a:latin typeface="Arial" panose="020B0604020202020204" pitchFamily="34" charset="0"/>
                          <a:ea typeface="Roboto Medium"/>
                          <a:cs typeface="Arial" panose="020B0604020202020204" pitchFamily="34" charset="0"/>
                        </a:rPr>
                        <a:t>à l’égard de la recherche de soutien en santé mentale.</a:t>
                      </a:r>
                      <a:endParaRPr lang="fr-FR" sz="2000" b="0" noProof="0">
                        <a:latin typeface="Arial" panose="020B0604020202020204" pitchFamily="34" charset="0"/>
                        <a:ea typeface="Roboto Medium"/>
                        <a:cs typeface="Arial" panose="020B0604020202020204" pitchFamily="34" charset="0"/>
                      </a:endParaRPr>
                    </a:p>
                    <a:p>
                      <a:pPr rtl="0" fontAlgn="base"/>
                      <a:endParaRPr lang="fr-FR" sz="2000" b="0" i="0" kern="1200" noProof="0">
                        <a:solidFill>
                          <a:schemeClr val="tx1"/>
                        </a:solidFill>
                        <a:effectLst/>
                        <a:latin typeface="Arial" panose="020B0604020202020204" pitchFamily="34" charset="0"/>
                        <a:ea typeface="Roboto Medium"/>
                        <a:cs typeface="Arial" panose="020B0604020202020204" pitchFamily="34" charset="0"/>
                      </a:endParaRPr>
                    </a:p>
                    <a:p>
                      <a:pPr rtl="0" fontAlgn="base"/>
                      <a:r>
                        <a:rPr lang="fr-FR" sz="2000" b="0" i="0" kern="1200" noProof="0">
                          <a:solidFill>
                            <a:schemeClr val="tx1"/>
                          </a:solidFill>
                          <a:effectLst/>
                          <a:latin typeface="Arial" panose="020B0604020202020204" pitchFamily="34" charset="0"/>
                          <a:ea typeface="Roboto Medium"/>
                          <a:cs typeface="Arial" panose="020B0604020202020204" pitchFamily="34" charset="0"/>
                        </a:rPr>
                        <a:t>En tant que personnel scolaire, nous devons faire preuve de prudence lorsque des élèves nous confient des préoccupations liées à la santé mentale.</a:t>
                      </a:r>
                    </a:p>
                    <a:p>
                      <a:pPr rtl="0" fontAlgn="base"/>
                      <a:endParaRPr lang="fr-FR" sz="2000" b="0" i="0" kern="1200" noProof="0">
                        <a:solidFill>
                          <a:schemeClr val="tx1"/>
                        </a:solidFill>
                        <a:effectLst/>
                        <a:latin typeface="Arial" panose="020B0604020202020204" pitchFamily="34" charset="0"/>
                        <a:ea typeface="Roboto Medium"/>
                        <a:cs typeface="Arial" panose="020B0604020202020204" pitchFamily="34" charset="0"/>
                      </a:endParaRPr>
                    </a:p>
                    <a:p>
                      <a:pPr rtl="0" fontAlgn="base"/>
                      <a:r>
                        <a:rPr lang="fr-FR" sz="2000" b="0" i="0" kern="1200" noProof="0">
                          <a:solidFill>
                            <a:schemeClr val="tx1"/>
                          </a:solidFill>
                          <a:effectLst/>
                          <a:latin typeface="Arial" panose="020B0604020202020204" pitchFamily="34" charset="0"/>
                          <a:ea typeface="Roboto Medium"/>
                          <a:cs typeface="Arial" panose="020B0604020202020204" pitchFamily="34" charset="0"/>
                        </a:rPr>
                        <a:t>Cela ne signifie pas qu’il faille ne jamais partager d’information.</a:t>
                      </a:r>
                    </a:p>
                    <a:p>
                      <a:pPr rtl="0" fontAlgn="base"/>
                      <a:endParaRPr lang="fr-FR" sz="2000" b="0" i="0" kern="1200" noProof="0">
                        <a:solidFill>
                          <a:schemeClr val="tx1"/>
                        </a:solidFill>
                        <a:effectLst/>
                        <a:latin typeface="Arial" panose="020B0604020202020204" pitchFamily="34" charset="0"/>
                        <a:ea typeface="Roboto Medium"/>
                        <a:cs typeface="Arial" panose="020B0604020202020204" pitchFamily="34" charset="0"/>
                      </a:endParaRPr>
                    </a:p>
                    <a:p>
                      <a:pPr rtl="0" fontAlgn="base"/>
                      <a:r>
                        <a:rPr lang="fr-FR" sz="2000" b="1" i="0" kern="1200" noProof="0">
                          <a:solidFill>
                            <a:schemeClr val="tx1"/>
                          </a:solidFill>
                          <a:effectLst/>
                          <a:latin typeface="Arial" panose="020B0604020202020204" pitchFamily="34" charset="0"/>
                          <a:ea typeface="Roboto Black"/>
                          <a:cs typeface="Arial" panose="020B0604020202020204" pitchFamily="34" charset="0"/>
                        </a:rPr>
                        <a:t>Cela signifie de ne partager que l’information nécessaire, et seulement avec les personnes qui en ont besoin pour aider un élève ou assurer sa sécurité </a:t>
                      </a:r>
                      <a:r>
                        <a:rPr lang="fr-FR" sz="2000" b="0" i="0" kern="1200" noProof="0">
                          <a:solidFill>
                            <a:schemeClr val="tx1"/>
                          </a:solidFill>
                          <a:effectLst/>
                          <a:latin typeface="Arial" panose="020B0604020202020204" pitchFamily="34" charset="0"/>
                          <a:ea typeface="Roboto Medium"/>
                          <a:cs typeface="Arial" panose="020B0604020202020204" pitchFamily="34" charset="0"/>
                        </a:rPr>
                        <a:t>(par exemple, en consultant un professionnel de la santé mentale en milieu scolaire au sujet des prochaines étapes appropriées).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94408102"/>
                  </a:ext>
                </a:extLst>
              </a:tr>
            </a:tbl>
          </a:graphicData>
        </a:graphic>
      </p:graphicFrame>
    </p:spTree>
    <p:extLst>
      <p:ext uri="{BB962C8B-B14F-4D97-AF65-F5344CB8AC3E}">
        <p14:creationId xmlns:p14="http://schemas.microsoft.com/office/powerpoint/2010/main" val="20260339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7E4800-3340-6163-258C-51C333DF3E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6A28D8C-2C77-718A-DF19-EA9337A70906}"/>
              </a:ext>
            </a:extLst>
          </p:cNvPr>
          <p:cNvSpPr>
            <a:spLocks noGrp="1"/>
          </p:cNvSpPr>
          <p:nvPr>
            <p:ph type="title"/>
          </p:nvPr>
        </p:nvSpPr>
        <p:spPr>
          <a:xfrm>
            <a:off x="0" y="-1438752"/>
            <a:ext cx="10515600" cy="1325563"/>
          </a:xfrm>
        </p:spPr>
        <p:txBody>
          <a:bodyPr vert="horz" lIns="91440" tIns="45720" rIns="91440" bIns="45720" rtlCol="0" anchor="b">
            <a:normAutofit/>
          </a:bodyPr>
          <a:lstStyle/>
          <a:p>
            <a:r>
              <a:rPr lang="fr-FR" noProof="0"/>
              <a:t>Découvrez différentes stratégies</a:t>
            </a:r>
          </a:p>
        </p:txBody>
      </p:sp>
      <p:graphicFrame>
        <p:nvGraphicFramePr>
          <p:cNvPr id="5" name="Table 4">
            <a:extLst>
              <a:ext uri="{FF2B5EF4-FFF2-40B4-BE49-F238E27FC236}">
                <a16:creationId xmlns:a16="http://schemas.microsoft.com/office/drawing/2014/main" id="{5D927411-27EF-D8FF-F6BA-A5E828104AFC}"/>
              </a:ext>
            </a:extLst>
          </p:cNvPr>
          <p:cNvGraphicFramePr>
            <a:graphicFrameLocks noGrp="1"/>
          </p:cNvGraphicFramePr>
          <p:nvPr>
            <p:extLst>
              <p:ext uri="{D42A27DB-BD31-4B8C-83A1-F6EECF244321}">
                <p14:modId xmlns:p14="http://schemas.microsoft.com/office/powerpoint/2010/main" val="921725836"/>
              </p:ext>
            </p:extLst>
          </p:nvPr>
        </p:nvGraphicFramePr>
        <p:xfrm>
          <a:off x="648429" y="1268413"/>
          <a:ext cx="10895141" cy="3968342"/>
        </p:xfrm>
        <a:graphic>
          <a:graphicData uri="http://schemas.openxmlformats.org/drawingml/2006/table">
            <a:tbl>
              <a:tblPr firstRow="1" bandRow="1">
                <a:tableStyleId>{5C22544A-7EE6-4342-B048-85BDC9FD1C3A}</a:tableStyleId>
              </a:tblPr>
              <a:tblGrid>
                <a:gridCol w="4061909">
                  <a:extLst>
                    <a:ext uri="{9D8B030D-6E8A-4147-A177-3AD203B41FA5}">
                      <a16:colId xmlns:a16="http://schemas.microsoft.com/office/drawing/2014/main" val="3128602117"/>
                    </a:ext>
                  </a:extLst>
                </a:gridCol>
                <a:gridCol w="6833232">
                  <a:extLst>
                    <a:ext uri="{9D8B030D-6E8A-4147-A177-3AD203B41FA5}">
                      <a16:colId xmlns:a16="http://schemas.microsoft.com/office/drawing/2014/main" val="1583612652"/>
                    </a:ext>
                  </a:extLst>
                </a:gridCol>
              </a:tblGrid>
              <a:tr h="585062">
                <a:tc>
                  <a:txBody>
                    <a:bodyPr/>
                    <a:lstStyle/>
                    <a:p>
                      <a:r>
                        <a:rPr lang="fr-FR" sz="2400" b="1" i="0" noProof="0">
                          <a:latin typeface="Century Gothic" panose="020B0502020202020204" pitchFamily="34" charset="0"/>
                          <a:ea typeface="Roboto Medium"/>
                          <a:cs typeface="Poppins SemiBold" pitchFamily="2" charset="77"/>
                        </a:rPr>
                        <a:t>Au lieu de dire...</a:t>
                      </a:r>
                    </a:p>
                  </a:txBody>
                  <a:tcPr anchor="ctr">
                    <a:solidFill>
                      <a:srgbClr val="007FAD"/>
                    </a:solidFill>
                  </a:tcPr>
                </a:tc>
                <a:tc>
                  <a:txBody>
                    <a:bodyPr/>
                    <a:lstStyle/>
                    <a:p>
                      <a:r>
                        <a:rPr lang="fr-FR" sz="2400" b="1" i="0" noProof="0">
                          <a:latin typeface="Century Gothic" panose="020B0502020202020204" pitchFamily="34" charset="0"/>
                          <a:ea typeface="Roboto Medium"/>
                          <a:cs typeface="Poppins SemiBold" pitchFamily="2" charset="77"/>
                        </a:rPr>
                        <a:t>Dites plutôt...</a:t>
                      </a:r>
                    </a:p>
                  </a:txBody>
                  <a:tcPr anchor="ctr">
                    <a:solidFill>
                      <a:srgbClr val="007FAD"/>
                    </a:solidFill>
                  </a:tcPr>
                </a:tc>
                <a:extLst>
                  <a:ext uri="{0D108BD9-81ED-4DB2-BD59-A6C34878D82A}">
                    <a16:rowId xmlns:a16="http://schemas.microsoft.com/office/drawing/2014/main" val="3043167704"/>
                  </a:ext>
                </a:extLst>
              </a:tr>
              <a:tr h="370840">
                <a:tc>
                  <a:txBody>
                    <a:bodyPr/>
                    <a:lstStyle/>
                    <a:p>
                      <a:r>
                        <a:rPr lang="fr-FR" sz="2400" noProof="0">
                          <a:latin typeface="Arial" panose="020B0604020202020204" pitchFamily="34" charset="0"/>
                          <a:ea typeface="Roboto Medium"/>
                          <a:cs typeface="Arial" panose="020B0604020202020204" pitchFamily="34" charset="0"/>
                        </a:rPr>
                        <a:t>Ça me rend fou!</a:t>
                      </a:r>
                    </a:p>
                    <a:p>
                      <a:pPr lvl="0">
                        <a:buNone/>
                      </a:pPr>
                      <a:endParaRPr lang="fr-FR" sz="2400" noProof="0">
                        <a:latin typeface="Arial" panose="020B0604020202020204" pitchFamily="34" charset="0"/>
                        <a:ea typeface="Roboto Medium"/>
                        <a:cs typeface="Arial" panose="020B0604020202020204" pitchFamily="34" charset="0"/>
                      </a:endParaRPr>
                    </a:p>
                    <a:p>
                      <a:pPr lvl="0">
                        <a:buNone/>
                      </a:pPr>
                      <a:r>
                        <a:rPr lang="fr-FR" sz="2400" noProof="0">
                          <a:latin typeface="Arial" panose="020B0604020202020204" pitchFamily="34" charset="0"/>
                          <a:ea typeface="Roboto Medium"/>
                          <a:cs typeface="Arial" panose="020B0604020202020204" pitchFamily="34" charset="0"/>
                        </a:rPr>
                        <a:t>C’est fou/dément.</a:t>
                      </a:r>
                    </a:p>
                    <a:p>
                      <a:pPr lvl="0">
                        <a:buNone/>
                      </a:pPr>
                      <a:endParaRPr lang="fr-FR" sz="2400" noProof="0">
                        <a:latin typeface="Arial" panose="020B0604020202020204" pitchFamily="34" charset="0"/>
                        <a:ea typeface="Roboto Medium"/>
                        <a:cs typeface="Arial" panose="020B0604020202020204" pitchFamily="34" charset="0"/>
                      </a:endParaRPr>
                    </a:p>
                    <a:p>
                      <a:pPr lvl="0">
                        <a:buNone/>
                      </a:pPr>
                      <a:r>
                        <a:rPr lang="fr-FR" sz="2400" noProof="0">
                          <a:latin typeface="Arial" panose="020B0604020202020204" pitchFamily="34" charset="0"/>
                          <a:ea typeface="Roboto Medium"/>
                          <a:cs typeface="Arial" panose="020B0604020202020204" pitchFamily="34" charset="0"/>
                        </a:rPr>
                        <a:t>Il souffre de dépression.</a:t>
                      </a:r>
                    </a:p>
                    <a:p>
                      <a:pPr lvl="0">
                        <a:buNone/>
                      </a:pPr>
                      <a:endParaRPr lang="fr-FR" sz="2400" noProof="0">
                        <a:latin typeface="Arial" panose="020B0604020202020204" pitchFamily="34" charset="0"/>
                        <a:ea typeface="Roboto Medium"/>
                        <a:cs typeface="Arial" panose="020B0604020202020204" pitchFamily="34" charset="0"/>
                      </a:endParaRPr>
                    </a:p>
                    <a:p>
                      <a:pPr lvl="0">
                        <a:buNone/>
                      </a:pPr>
                      <a:r>
                        <a:rPr lang="fr-FR" sz="2400" noProof="0">
                          <a:latin typeface="Arial" panose="020B0604020202020204" pitchFamily="34" charset="0"/>
                          <a:ea typeface="Roboto Medium"/>
                          <a:cs typeface="Arial" panose="020B0604020202020204" pitchFamily="34" charset="0"/>
                        </a:rPr>
                        <a:t>Malade mental</a:t>
                      </a:r>
                    </a:p>
                  </a:txBody>
                  <a:tcPr>
                    <a:solidFill>
                      <a:srgbClr val="F1F8E8"/>
                    </a:solidFill>
                  </a:tcPr>
                </a:tc>
                <a:tc>
                  <a:txBody>
                    <a:bodyPr/>
                    <a:lstStyle/>
                    <a:p>
                      <a:r>
                        <a:rPr lang="fr-FR" sz="2400" noProof="0">
                          <a:latin typeface="Arial" panose="020B0604020202020204" pitchFamily="34" charset="0"/>
                          <a:ea typeface="Roboto Medium"/>
                          <a:cs typeface="Arial" panose="020B0604020202020204" pitchFamily="34" charset="0"/>
                        </a:rPr>
                        <a:t>Ça me dérange/m’embête/me frustre.</a:t>
                      </a:r>
                    </a:p>
                    <a:p>
                      <a:pPr lvl="0">
                        <a:buNone/>
                      </a:pPr>
                      <a:endParaRPr lang="fr-FR" sz="2400" noProof="0">
                        <a:latin typeface="Arial" panose="020B0604020202020204" pitchFamily="34" charset="0"/>
                        <a:ea typeface="Roboto Medium"/>
                        <a:cs typeface="Arial" panose="020B0604020202020204" pitchFamily="34" charset="0"/>
                      </a:endParaRPr>
                    </a:p>
                    <a:p>
                      <a:pPr lvl="0">
                        <a:buNone/>
                      </a:pPr>
                      <a:r>
                        <a:rPr lang="fr-FR" sz="2400" noProof="0">
                          <a:latin typeface="Arial" panose="020B0604020202020204" pitchFamily="34" charset="0"/>
                          <a:ea typeface="Roboto Medium"/>
                          <a:cs typeface="Arial" panose="020B0604020202020204" pitchFamily="34" charset="0"/>
                        </a:rPr>
                        <a:t>C’est intéressant/étrange/particulier/drôle.</a:t>
                      </a:r>
                    </a:p>
                    <a:p>
                      <a:pPr lvl="0">
                        <a:buNone/>
                      </a:pPr>
                      <a:endParaRPr lang="fr-FR" sz="2400" noProof="0">
                        <a:latin typeface="Arial" panose="020B0604020202020204" pitchFamily="34" charset="0"/>
                        <a:ea typeface="Roboto Medium"/>
                        <a:cs typeface="Arial" panose="020B0604020202020204" pitchFamily="34" charset="0"/>
                      </a:endParaRPr>
                    </a:p>
                    <a:p>
                      <a:pPr lvl="0">
                        <a:buNone/>
                      </a:pPr>
                      <a:r>
                        <a:rPr lang="fr-FR" sz="2400" noProof="0">
                          <a:latin typeface="Arial" panose="020B0604020202020204" pitchFamily="34" charset="0"/>
                          <a:ea typeface="Roboto Medium"/>
                          <a:cs typeface="Arial" panose="020B0604020202020204" pitchFamily="34" charset="0"/>
                        </a:rPr>
                        <a:t>Il vit avec une dépression/il traverse une dépression.</a:t>
                      </a:r>
                    </a:p>
                    <a:p>
                      <a:pPr lvl="0">
                        <a:buNone/>
                      </a:pPr>
                      <a:endParaRPr lang="fr-FR" sz="2400" noProof="0">
                        <a:latin typeface="Arial" panose="020B0604020202020204" pitchFamily="34" charset="0"/>
                        <a:ea typeface="Roboto Medium"/>
                        <a:cs typeface="Arial" panose="020B0604020202020204" pitchFamily="34" charset="0"/>
                      </a:endParaRPr>
                    </a:p>
                    <a:p>
                      <a:pPr lvl="0">
                        <a:buNone/>
                      </a:pPr>
                      <a:r>
                        <a:rPr lang="fr-FR" sz="2400" noProof="0">
                          <a:latin typeface="Arial" panose="020B0604020202020204" pitchFamily="34" charset="0"/>
                          <a:ea typeface="Roboto Medium"/>
                          <a:cs typeface="Arial" panose="020B0604020202020204" pitchFamily="34" charset="0"/>
                        </a:rPr>
                        <a:t>Personne vivant avec un problème ou une maladie de santé mentale.</a:t>
                      </a:r>
                    </a:p>
                  </a:txBody>
                  <a:tcPr>
                    <a:solidFill>
                      <a:srgbClr val="F1F8E8"/>
                    </a:solidFill>
                  </a:tcPr>
                </a:tc>
                <a:extLst>
                  <a:ext uri="{0D108BD9-81ED-4DB2-BD59-A6C34878D82A}">
                    <a16:rowId xmlns:a16="http://schemas.microsoft.com/office/drawing/2014/main" val="2670893185"/>
                  </a:ext>
                </a:extLst>
              </a:tr>
            </a:tbl>
          </a:graphicData>
        </a:graphic>
      </p:graphicFrame>
      <p:sp>
        <p:nvSpPr>
          <p:cNvPr id="6" name="TextBox 5">
            <a:extLst>
              <a:ext uri="{FF2B5EF4-FFF2-40B4-BE49-F238E27FC236}">
                <a16:creationId xmlns:a16="http://schemas.microsoft.com/office/drawing/2014/main" id="{F0BD38A5-08E8-912D-C556-18C413F2C777}"/>
              </a:ext>
            </a:extLst>
          </p:cNvPr>
          <p:cNvSpPr txBox="1"/>
          <p:nvPr/>
        </p:nvSpPr>
        <p:spPr>
          <a:xfrm>
            <a:off x="128042" y="116056"/>
            <a:ext cx="9530308"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4400" b="1">
                <a:latin typeface="Century Gothic" panose="020B0502020202020204" pitchFamily="34" charset="0"/>
                <a:ea typeface="+mj-ea"/>
                <a:cs typeface="Poppins SemiBold"/>
              </a:rPr>
              <a:t>Choisissez vos mots avec soin</a:t>
            </a:r>
          </a:p>
        </p:txBody>
      </p:sp>
    </p:spTree>
    <p:extLst>
      <p:ext uri="{BB962C8B-B14F-4D97-AF65-F5344CB8AC3E}">
        <p14:creationId xmlns:p14="http://schemas.microsoft.com/office/powerpoint/2010/main" val="11263375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B6DFF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807DA-7707-DDD0-5F85-B7895747EDB4}"/>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fr-FR" noProof="0"/>
              <a:t>La voix des élèves</a:t>
            </a:r>
          </a:p>
        </p:txBody>
      </p:sp>
      <p:sp>
        <p:nvSpPr>
          <p:cNvPr id="3" name="Content Placeholder 2">
            <a:extLst>
              <a:ext uri="{FF2B5EF4-FFF2-40B4-BE49-F238E27FC236}">
                <a16:creationId xmlns:a16="http://schemas.microsoft.com/office/drawing/2014/main" id="{2AEDDB83-A6F5-85AA-EBF2-D40C78C85199}"/>
              </a:ext>
              <a:ext uri="{C183D7F6-B498-43B3-948B-1728B52AA6E4}">
                <adec:decorative xmlns:adec="http://schemas.microsoft.com/office/drawing/2017/decorative" val="1"/>
              </a:ext>
            </a:extLst>
          </p:cNvPr>
          <p:cNvSpPr>
            <a:spLocks noGrp="1"/>
          </p:cNvSpPr>
          <p:nvPr>
            <p:ph idx="1"/>
          </p:nvPr>
        </p:nvSpPr>
        <p:spPr>
          <a:xfrm>
            <a:off x="1089655" y="1293434"/>
            <a:ext cx="10296603" cy="4290862"/>
          </a:xfrm>
        </p:spPr>
        <p:txBody>
          <a:bodyPr vert="horz" lIns="91440" tIns="45720" rIns="91440" bIns="45720" rtlCol="0" anchor="t">
            <a:normAutofit/>
          </a:bodyPr>
          <a:lstStyle/>
          <a:p>
            <a:pPr>
              <a:buNone/>
            </a:pPr>
            <a:endParaRPr lang="fr-FR" sz="4000" b="1" noProof="0">
              <a:solidFill>
                <a:srgbClr val="000000"/>
              </a:solidFill>
              <a:latin typeface="Roboto Medium"/>
              <a:ea typeface="Calibri"/>
              <a:cs typeface="Calibri"/>
            </a:endParaRPr>
          </a:p>
          <a:p>
            <a:pPr>
              <a:buNone/>
            </a:pPr>
            <a:endParaRPr lang="fr-FR" sz="3200" noProof="0">
              <a:solidFill>
                <a:srgbClr val="000000"/>
              </a:solidFill>
              <a:latin typeface="Roboto Medium"/>
              <a:ea typeface="Calibri"/>
              <a:cs typeface="Calibri"/>
            </a:endParaRPr>
          </a:p>
          <a:p>
            <a:pPr marL="0" indent="0">
              <a:buNone/>
            </a:pPr>
            <a:endParaRPr lang="fr-FR" sz="3200" b="1" noProof="0">
              <a:solidFill>
                <a:srgbClr val="2F2F2F"/>
              </a:solidFill>
              <a:latin typeface="Roboto Black"/>
              <a:ea typeface="Calibri"/>
              <a:cs typeface="Calibri"/>
            </a:endParaRPr>
          </a:p>
          <a:p>
            <a:pPr marL="0" indent="0">
              <a:buNone/>
            </a:pPr>
            <a:endParaRPr lang="fr-FR" sz="3300" noProof="0">
              <a:latin typeface="Roboto Medium"/>
              <a:ea typeface="Roboto Medium"/>
              <a:cs typeface="Roboto Medium"/>
            </a:endParaRPr>
          </a:p>
          <a:p>
            <a:pPr>
              <a:buFont typeface="Calibri" panose="020B0604020202020204" pitchFamily="34" charset="0"/>
              <a:buChar char="-"/>
            </a:pPr>
            <a:endParaRPr lang="fr-FR" noProof="0"/>
          </a:p>
        </p:txBody>
      </p:sp>
      <p:sp>
        <p:nvSpPr>
          <p:cNvPr id="4" name="Speech Bubble: Rectangle with Corners Rounded 3">
            <a:extLst>
              <a:ext uri="{FF2B5EF4-FFF2-40B4-BE49-F238E27FC236}">
                <a16:creationId xmlns:a16="http://schemas.microsoft.com/office/drawing/2014/main" id="{3450CF29-7929-9357-416B-56138A74BDF3}"/>
              </a:ext>
            </a:extLst>
          </p:cNvPr>
          <p:cNvSpPr/>
          <p:nvPr/>
        </p:nvSpPr>
        <p:spPr>
          <a:xfrm>
            <a:off x="1525701" y="1051605"/>
            <a:ext cx="9146005" cy="4292305"/>
          </a:xfrm>
          <a:prstGeom prst="wedgeRoundRectCallout">
            <a:avLst/>
          </a:prstGeom>
          <a:solidFill>
            <a:srgbClr val="400E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4000" b="1" noProof="0">
              <a:solidFill>
                <a:schemeClr val="bg1"/>
              </a:solidFill>
              <a:latin typeface="Arial" panose="020B0604020202020204" pitchFamily="34" charset="0"/>
              <a:ea typeface="Roboto Medium"/>
              <a:cs typeface="Arial" panose="020B0604020202020204" pitchFamily="34" charset="0"/>
            </a:endParaRPr>
          </a:p>
          <a:p>
            <a:pPr algn="ctr"/>
            <a:r>
              <a:rPr lang="fr-FR" sz="4000" b="1" noProof="0">
                <a:solidFill>
                  <a:schemeClr val="bg1"/>
                </a:solidFill>
                <a:latin typeface="Arial" panose="020B0604020202020204" pitchFamily="34" charset="0"/>
                <a:ea typeface="Roboto Medium"/>
                <a:cs typeface="Arial" panose="020B0604020202020204" pitchFamily="34" charset="0"/>
              </a:rPr>
              <a:t>Je pense que mon conseil, c’est simplement de faire attention au langage que nous employons... nos mots ont du poids.</a:t>
            </a:r>
            <a:endParaRPr lang="fr-FR" noProof="0">
              <a:solidFill>
                <a:schemeClr val="bg1"/>
              </a:solidFill>
              <a:latin typeface="Arial" panose="020B0604020202020204" pitchFamily="34" charset="0"/>
              <a:cs typeface="Arial" panose="020B0604020202020204" pitchFamily="34" charset="0"/>
            </a:endParaRPr>
          </a:p>
          <a:p>
            <a:pPr algn="ctr"/>
            <a:endParaRPr lang="fr-FR" sz="4000" b="1" noProof="0">
              <a:solidFill>
                <a:srgbClr val="000000"/>
              </a:solidFill>
              <a:latin typeface="Arial" panose="020B0604020202020204" pitchFamily="34" charset="0"/>
              <a:ea typeface="Roboto Medium"/>
              <a:cs typeface="Arial" panose="020B0604020202020204" pitchFamily="34" charset="0"/>
            </a:endParaRPr>
          </a:p>
          <a:p>
            <a:pPr algn="r">
              <a:lnSpc>
                <a:spcPct val="90000"/>
              </a:lnSpc>
              <a:spcBef>
                <a:spcPts val="1000"/>
              </a:spcBef>
            </a:pPr>
            <a:r>
              <a:rPr lang="fr-FR" sz="3200" noProof="0">
                <a:solidFill>
                  <a:schemeClr val="bg1"/>
                </a:solidFill>
                <a:latin typeface="Arial" panose="020B0604020202020204" pitchFamily="34" charset="0"/>
                <a:ea typeface="Roboto Medium"/>
                <a:cs typeface="Arial" panose="020B0604020202020204" pitchFamily="34" charset="0"/>
              </a:rPr>
              <a:t>– Élève du secondaire en Ontario</a:t>
            </a:r>
          </a:p>
          <a:p>
            <a:pPr algn="ctr"/>
            <a:endParaRPr lang="fr-FR" sz="4000" b="1" noProof="0">
              <a:solidFill>
                <a:srgbClr val="000000"/>
              </a:solidFill>
              <a:latin typeface="Arial" panose="020B0604020202020204" pitchFamily="34" charset="0"/>
              <a:ea typeface="Roboto Medium"/>
              <a:cs typeface="Arial" panose="020B0604020202020204" pitchFamily="34" charset="0"/>
            </a:endParaRPr>
          </a:p>
        </p:txBody>
      </p:sp>
    </p:spTree>
    <p:extLst>
      <p:ext uri="{BB962C8B-B14F-4D97-AF65-F5344CB8AC3E}">
        <p14:creationId xmlns:p14="http://schemas.microsoft.com/office/powerpoint/2010/main" val="31256593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7ABC3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180BA-E7B7-9594-DB61-9056B5A90D85}"/>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pPr algn="l" rtl="0"/>
            <a:r>
              <a:rPr lang="fr-FR" b="0" i="0" u="none" baseline="0" noProof="0"/>
              <a:t>Construire votre boîte à outils</a:t>
            </a:r>
          </a:p>
        </p:txBody>
      </p:sp>
      <p:pic>
        <p:nvPicPr>
          <p:cNvPr id="4" name="Picture 3" descr="Illustration représentant un marteau et une clé croisés en forme de X à l'intérieur d'un cercle violet. Texte : Construisez votre boîte à outils.">
            <a:extLst>
              <a:ext uri="{FF2B5EF4-FFF2-40B4-BE49-F238E27FC236}">
                <a16:creationId xmlns:a16="http://schemas.microsoft.com/office/drawing/2014/main" id="{ECF291BC-3E19-5779-2252-53C25819C2FE}"/>
              </a:ext>
            </a:extLst>
          </p:cNvPr>
          <p:cNvPicPr>
            <a:picLocks noChangeAspect="1"/>
          </p:cNvPicPr>
          <p:nvPr/>
        </p:nvPicPr>
        <p:blipFill>
          <a:blip r:embed="rId2"/>
          <a:stretch>
            <a:fillRect/>
          </a:stretch>
        </p:blipFill>
        <p:spPr>
          <a:xfrm>
            <a:off x="3449546" y="1108364"/>
            <a:ext cx="4659558" cy="5037117"/>
          </a:xfrm>
          <a:prstGeom prst="rect">
            <a:avLst/>
          </a:prstGeom>
        </p:spPr>
      </p:pic>
    </p:spTree>
    <p:extLst>
      <p:ext uri="{BB962C8B-B14F-4D97-AF65-F5344CB8AC3E}">
        <p14:creationId xmlns:p14="http://schemas.microsoft.com/office/powerpoint/2010/main" val="10408180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222EF-F596-4E59-FD50-9DAC2C3D8A71}"/>
              </a:ext>
            </a:extLst>
          </p:cNvPr>
          <p:cNvSpPr>
            <a:spLocks noGrp="1"/>
          </p:cNvSpPr>
          <p:nvPr>
            <p:ph type="title"/>
          </p:nvPr>
        </p:nvSpPr>
        <p:spPr>
          <a:xfrm>
            <a:off x="123466" y="-158325"/>
            <a:ext cx="10515600" cy="1325563"/>
          </a:xfrm>
        </p:spPr>
        <p:txBody>
          <a:bodyPr>
            <a:normAutofit/>
          </a:bodyPr>
          <a:lstStyle/>
          <a:p>
            <a:r>
              <a:rPr lang="fr-FR" b="1">
                <a:latin typeface="Century Gothic" panose="020B0502020202020204" pitchFamily="34" charset="0"/>
                <a:cs typeface="Poppins SemiBold"/>
              </a:rPr>
              <a:t>Ressources d’appui</a:t>
            </a:r>
          </a:p>
        </p:txBody>
      </p:sp>
      <p:pic>
        <p:nvPicPr>
          <p:cNvPr id="5" name="Content Placeholder 5" descr="Capture d’écran de la page Web de SMS-ON : https://smho-smso.ca/mental-health-misinformation-on-social-media/.">
            <a:extLst>
              <a:ext uri="{FF2B5EF4-FFF2-40B4-BE49-F238E27FC236}">
                <a16:creationId xmlns:a16="http://schemas.microsoft.com/office/drawing/2014/main" id="{4C21A0CC-82C3-F2D9-EAA7-7F43CDBAA93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50863" y="1136097"/>
            <a:ext cx="3642149" cy="4128862"/>
          </a:xfrm>
          <a:prstGeom prst="rect">
            <a:avLst/>
          </a:prstGeom>
          <a:solidFill>
            <a:srgbClr val="FFFFFF">
              <a:shade val="85000"/>
            </a:srgbClr>
          </a:solidFill>
          <a:ln w="9525" cap="sq">
            <a:solidFill>
              <a:schemeClr val="bg1">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Code QR pour l’article de SMS-ON La désinformation sur la santé mentale dans les médias sociaux. https://smho-smso.ca/mental-health-misinformation-on-social-media/ ">
            <a:extLst>
              <a:ext uri="{FF2B5EF4-FFF2-40B4-BE49-F238E27FC236}">
                <a16:creationId xmlns:a16="http://schemas.microsoft.com/office/drawing/2014/main" id="{62E4AAFB-62C3-962C-9AE9-DAEF13694C8B}"/>
              </a:ext>
            </a:extLst>
          </p:cNvPr>
          <p:cNvPicPr>
            <a:picLocks noChangeAspect="1"/>
          </p:cNvPicPr>
          <p:nvPr/>
        </p:nvPicPr>
        <p:blipFill>
          <a:blip r:embed="rId4" cstate="print">
            <a:extLst>
              <a:ext uri="{28A0092B-C50C-407E-A947-70E740481C1C}">
                <a14:useLocalDpi xmlns:a14="http://schemas.microsoft.com/office/drawing/2010/main" val="0"/>
              </a:ext>
            </a:extLst>
          </a:blip>
          <a:srcRect l="29083" t="34062" r="29180" b="34534"/>
          <a:stretch>
            <a:fillRect/>
          </a:stretch>
        </p:blipFill>
        <p:spPr>
          <a:xfrm>
            <a:off x="2352900" y="4671718"/>
            <a:ext cx="1043071" cy="1046480"/>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B5FF7949-208C-1EE1-0009-6175C5B818BA}"/>
              </a:ext>
            </a:extLst>
          </p:cNvPr>
          <p:cNvSpPr txBox="1"/>
          <p:nvPr/>
        </p:nvSpPr>
        <p:spPr>
          <a:xfrm>
            <a:off x="2216010" y="5799948"/>
            <a:ext cx="2359923" cy="830997"/>
          </a:xfrm>
          <a:prstGeom prst="rect">
            <a:avLst/>
          </a:prstGeom>
          <a:noFill/>
        </p:spPr>
        <p:txBody>
          <a:bodyPr wrap="square" rtlCol="0">
            <a:spAutoFit/>
          </a:bodyPr>
          <a:lstStyle/>
          <a:p>
            <a:r>
              <a:rPr lang="fr-FR" sz="1600" b="1" noProof="0">
                <a:solidFill>
                  <a:srgbClr val="40008D"/>
                </a:solidFill>
                <a:latin typeface="Century Gothic" panose="020B0502020202020204" pitchFamily="34" charset="0"/>
                <a:ea typeface="Roboto Black" panose="02000000000000000000" pitchFamily="2" charset="0"/>
                <a:cs typeface="Poppins SemiBold" pitchFamily="2" charset="77"/>
              </a:rPr>
              <a:t>Désinformation sur la santé mentale dans les médias sociaux</a:t>
            </a:r>
          </a:p>
        </p:txBody>
      </p:sp>
      <p:pic>
        <p:nvPicPr>
          <p:cNvPr id="6" name="Content Placeholder 5" descr="Couverture de la ressource de SMS-ON Est-ce pour moi? Conseils pour évaluer l’information sur la santé mentale en ligne.">
            <a:extLst>
              <a:ext uri="{FF2B5EF4-FFF2-40B4-BE49-F238E27FC236}">
                <a16:creationId xmlns:a16="http://schemas.microsoft.com/office/drawing/2014/main" id="{9E9A8785-778A-212C-4D63-607946367E64}"/>
              </a:ext>
            </a:extLst>
          </p:cNvPr>
          <p:cNvPicPr>
            <a:picLocks noGrp="1" noChangeAspect="1"/>
          </p:cNvPicPr>
          <p:nvPr>
            <p:ph idx="1"/>
          </p:nvPr>
        </p:nvPicPr>
        <p:blipFill>
          <a:blip r:embed="rId5"/>
          <a:stretch>
            <a:fillRect/>
          </a:stretch>
        </p:blipFill>
        <p:spPr>
          <a:xfrm>
            <a:off x="4954035" y="1136097"/>
            <a:ext cx="3297253" cy="4396338"/>
          </a:xfrm>
          <a:prstGeom prst="rect">
            <a:avLst/>
          </a:prstGeom>
          <a:solidFill>
            <a:srgbClr val="FFFFFF">
              <a:shade val="85000"/>
            </a:srgbClr>
          </a:solidFill>
          <a:ln w="9525" cap="sq">
            <a:solidFill>
              <a:schemeClr val="bg1">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Couverture du guide pour le personnel enseignant de la ressource de SMS-ON Est-ce pour moi? Conseils pour évaluer l’information sur la santé mentale en ligne.">
            <a:extLst>
              <a:ext uri="{FF2B5EF4-FFF2-40B4-BE49-F238E27FC236}">
                <a16:creationId xmlns:a16="http://schemas.microsoft.com/office/drawing/2014/main" id="{E60E44BD-EC3C-7384-0083-7E4675B2BE1E}"/>
              </a:ext>
            </a:extLst>
          </p:cNvPr>
          <p:cNvPicPr>
            <a:picLocks noChangeAspect="1"/>
          </p:cNvPicPr>
          <p:nvPr/>
        </p:nvPicPr>
        <p:blipFill>
          <a:blip r:embed="rId6"/>
          <a:stretch>
            <a:fillRect/>
          </a:stretch>
        </p:blipFill>
        <p:spPr>
          <a:xfrm>
            <a:off x="5820456" y="1885285"/>
            <a:ext cx="3523321" cy="4477035"/>
          </a:xfrm>
          <a:prstGeom prst="rect">
            <a:avLst/>
          </a:prstGeom>
          <a:solidFill>
            <a:srgbClr val="FFFFFF">
              <a:shade val="85000"/>
            </a:srgbClr>
          </a:solidFill>
          <a:ln w="9525" cap="sq">
            <a:solidFill>
              <a:schemeClr val="bg1">
                <a:lumMod val="8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Vidéo - SMS-ON Est-ce pour moi? ">
            <a:extLst>
              <a:ext uri="{FF2B5EF4-FFF2-40B4-BE49-F238E27FC236}">
                <a16:creationId xmlns:a16="http://schemas.microsoft.com/office/drawing/2014/main" id="{F74CC10D-207F-C4DB-8606-B5AACFE32C90}"/>
              </a:ext>
            </a:extLst>
          </p:cNvPr>
          <p:cNvPicPr>
            <a:picLocks noChangeAspect="1"/>
          </p:cNvPicPr>
          <p:nvPr/>
        </p:nvPicPr>
        <p:blipFill>
          <a:blip r:embed="rId7"/>
          <a:stretch>
            <a:fillRect/>
          </a:stretch>
        </p:blipFill>
        <p:spPr>
          <a:xfrm>
            <a:off x="6617497" y="4084362"/>
            <a:ext cx="3929153" cy="2104128"/>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4" name="Picture 3" descr="Code QR pour la ressource de SMS-ON Est-ce pour moi? Conseils pour évaluer l’information sur la santé mentale en ligne.">
            <a:extLst>
              <a:ext uri="{FF2B5EF4-FFF2-40B4-BE49-F238E27FC236}">
                <a16:creationId xmlns:a16="http://schemas.microsoft.com/office/drawing/2014/main" id="{29ADC203-EEB3-D2F3-9D0F-CFB41C6EAE66}"/>
              </a:ext>
            </a:extLst>
          </p:cNvPr>
          <p:cNvPicPr>
            <a:picLocks noChangeAspect="1"/>
          </p:cNvPicPr>
          <p:nvPr/>
        </p:nvPicPr>
        <p:blipFill>
          <a:blip r:embed="rId8" cstate="print">
            <a:extLst>
              <a:ext uri="{28A0092B-C50C-407E-A947-70E740481C1C}">
                <a14:useLocalDpi xmlns:a14="http://schemas.microsoft.com/office/drawing/2010/main" val="0"/>
              </a:ext>
            </a:extLst>
          </a:blip>
          <a:srcRect l="27471" t="33694" r="27495" b="32973"/>
          <a:stretch>
            <a:fillRect/>
          </a:stretch>
        </p:blipFill>
        <p:spPr>
          <a:xfrm>
            <a:off x="10038080" y="2025257"/>
            <a:ext cx="1060383" cy="1046481"/>
          </a:xfrm>
          <a:prstGeom prst="rect">
            <a:avLst/>
          </a:prstGeom>
          <a:ln>
            <a:solidFill>
              <a:schemeClr val="bg1">
                <a:lumMod val="75000"/>
              </a:schemeClr>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DC08688B-90B1-8BFA-F648-77829C1E8D8B}"/>
              </a:ext>
            </a:extLst>
          </p:cNvPr>
          <p:cNvSpPr txBox="1"/>
          <p:nvPr/>
        </p:nvSpPr>
        <p:spPr>
          <a:xfrm>
            <a:off x="9959810" y="3149600"/>
            <a:ext cx="1799390" cy="646331"/>
          </a:xfrm>
          <a:prstGeom prst="rect">
            <a:avLst/>
          </a:prstGeom>
          <a:noFill/>
        </p:spPr>
        <p:txBody>
          <a:bodyPr wrap="square" rtlCol="0">
            <a:spAutoFit/>
          </a:bodyPr>
          <a:lstStyle/>
          <a:p>
            <a:r>
              <a:rPr lang="fr-FR" b="1" noProof="0">
                <a:solidFill>
                  <a:srgbClr val="40008D"/>
                </a:solidFill>
                <a:latin typeface="Century Gothic" panose="020B0502020202020204" pitchFamily="34" charset="0"/>
                <a:ea typeface="Roboto Black" panose="02000000000000000000" pitchFamily="2" charset="0"/>
                <a:cs typeface="Poppins SemiBold" pitchFamily="2" charset="77"/>
              </a:rPr>
              <a:t>Est-ce pour moi?</a:t>
            </a:r>
          </a:p>
        </p:txBody>
      </p:sp>
    </p:spTree>
    <p:extLst>
      <p:ext uri="{BB962C8B-B14F-4D97-AF65-F5344CB8AC3E}">
        <p14:creationId xmlns:p14="http://schemas.microsoft.com/office/powerpoint/2010/main" val="26436522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7ABC3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FA251-F3B8-FD1A-69BB-68851F5FB600}"/>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pPr algn="l" rtl="0"/>
            <a:r>
              <a:rPr lang="fr-FR" b="0" i="0" u="none" baseline="0" noProof="0"/>
              <a:t>Aller plus loin</a:t>
            </a:r>
          </a:p>
        </p:txBody>
      </p:sp>
      <p:pic>
        <p:nvPicPr>
          <p:cNvPr id="3" name="Picture 2" descr="Cercle bleu avec l'illustration d'un livre ouvert muni d'un marque-page vert. Texte : « Aller plus loin. »">
            <a:extLst>
              <a:ext uri="{FF2B5EF4-FFF2-40B4-BE49-F238E27FC236}">
                <a16:creationId xmlns:a16="http://schemas.microsoft.com/office/drawing/2014/main" id="{23321391-BBA5-2726-4333-EEA34560DD60}"/>
              </a:ext>
            </a:extLst>
          </p:cNvPr>
          <p:cNvPicPr>
            <a:picLocks noChangeAspect="1"/>
          </p:cNvPicPr>
          <p:nvPr/>
        </p:nvPicPr>
        <p:blipFill>
          <a:blip r:embed="rId2"/>
          <a:stretch>
            <a:fillRect/>
          </a:stretch>
        </p:blipFill>
        <p:spPr>
          <a:xfrm>
            <a:off x="3271415" y="1157845"/>
            <a:ext cx="5273117" cy="5700156"/>
          </a:xfrm>
          <a:prstGeom prst="rect">
            <a:avLst/>
          </a:prstGeom>
        </p:spPr>
      </p:pic>
    </p:spTree>
    <p:extLst>
      <p:ext uri="{BB962C8B-B14F-4D97-AF65-F5344CB8AC3E}">
        <p14:creationId xmlns:p14="http://schemas.microsoft.com/office/powerpoint/2010/main" val="35397264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3BB2AB-1970-7C04-7825-640AB8B2614B}"/>
              </a:ext>
            </a:extLst>
          </p:cNvPr>
          <p:cNvSpPr txBox="1">
            <a:spLocks noGrp="1"/>
          </p:cNvSpPr>
          <p:nvPr>
            <p:ph type="title"/>
          </p:nvPr>
        </p:nvSpPr>
        <p:spPr>
          <a:xfrm>
            <a:off x="126013" y="104285"/>
            <a:ext cx="10515600"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lang="fr-FR" b="1">
                <a:latin typeface="Century Gothic" panose="020B0502020202020204" pitchFamily="34" charset="0"/>
                <a:cs typeface="Poppins SemiBold"/>
              </a:rPr>
              <a:t>Parler de santé mentale avec les parents et les familles</a:t>
            </a:r>
          </a:p>
        </p:txBody>
      </p:sp>
      <p:pic>
        <p:nvPicPr>
          <p:cNvPr id="5" name="Picture 4" descr="Couverture de la ressource SMS-ON Parler de santé mentale avec les parents et les familles.">
            <a:extLst>
              <a:ext uri="{FF2B5EF4-FFF2-40B4-BE49-F238E27FC236}">
                <a16:creationId xmlns:a16="http://schemas.microsoft.com/office/drawing/2014/main" id="{68736FDE-3092-92DA-6EE4-69392CAA388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8550" y="1782329"/>
            <a:ext cx="3706474" cy="4806113"/>
          </a:xfrm>
          <a:prstGeom prst="rect">
            <a:avLst/>
          </a:prstGeom>
          <a:solidFill>
            <a:srgbClr val="FFFFFF">
              <a:shade val="85000"/>
            </a:srgbClr>
          </a:solidFill>
          <a:ln w="9525" cap="sq">
            <a:solidFill>
              <a:schemeClr val="bg1">
                <a:lumMod val="75000"/>
              </a:schemeClr>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3" name="Content Placeholder 2">
            <a:extLst>
              <a:ext uri="{FF2B5EF4-FFF2-40B4-BE49-F238E27FC236}">
                <a16:creationId xmlns:a16="http://schemas.microsoft.com/office/drawing/2014/main" id="{E33167F1-044B-49AB-9434-43C8D7D6FF3D}"/>
              </a:ext>
            </a:extLst>
          </p:cNvPr>
          <p:cNvSpPr>
            <a:spLocks noGrp="1"/>
          </p:cNvSpPr>
          <p:nvPr>
            <p:ph idx="1"/>
          </p:nvPr>
        </p:nvSpPr>
        <p:spPr>
          <a:xfrm>
            <a:off x="4765039" y="1792606"/>
            <a:ext cx="6085111" cy="1492343"/>
          </a:xfrm>
        </p:spPr>
        <p:txBody>
          <a:bodyPr vert="horz" lIns="91440" tIns="45720" rIns="91440" bIns="45720" rtlCol="0" anchor="ctr">
            <a:normAutofit fontScale="85000" lnSpcReduction="20000"/>
          </a:bodyPr>
          <a:lstStyle/>
          <a:p>
            <a:pPr marL="0" indent="0">
              <a:lnSpc>
                <a:spcPct val="110000"/>
              </a:lnSpc>
              <a:buNone/>
            </a:pPr>
            <a:r>
              <a:rPr lang="fr-FR" noProof="0">
                <a:solidFill>
                  <a:srgbClr val="2F2F2F"/>
                </a:solidFill>
                <a:highlight>
                  <a:srgbClr val="FFFFFF"/>
                </a:highlight>
                <a:latin typeface="Arial" panose="020B0604020202020204" pitchFamily="34" charset="0"/>
                <a:ea typeface="Roboto Medium"/>
                <a:cs typeface="Arial" panose="020B0604020202020204" pitchFamily="34" charset="0"/>
              </a:rPr>
              <a:t>Cette fiche-conseil propose des pistes de réflexion pour planifier une rencontre et une discussion avec les parents et les familles.</a:t>
            </a:r>
            <a:endParaRPr lang="fr-FR" noProof="0">
              <a:highlight>
                <a:srgbClr val="FFFFFF"/>
              </a:highlight>
              <a:latin typeface="Arial" panose="020B0604020202020204" pitchFamily="34" charset="0"/>
              <a:ea typeface="Roboto Medium"/>
              <a:cs typeface="Arial" panose="020B0604020202020204" pitchFamily="34" charset="0"/>
            </a:endParaRPr>
          </a:p>
        </p:txBody>
      </p:sp>
      <p:pic>
        <p:nvPicPr>
          <p:cNvPr id="7" name="Picture 6" descr="Code QR pour la ressource de SMS-ON Parler de santé mentale avec les parents et les familles.">
            <a:extLst>
              <a:ext uri="{FF2B5EF4-FFF2-40B4-BE49-F238E27FC236}">
                <a16:creationId xmlns:a16="http://schemas.microsoft.com/office/drawing/2014/main" id="{90EB3932-7936-983F-8995-B959254ACF40}"/>
              </a:ext>
            </a:extLst>
          </p:cNvPr>
          <p:cNvPicPr>
            <a:picLocks noChangeAspect="1"/>
          </p:cNvPicPr>
          <p:nvPr/>
        </p:nvPicPr>
        <p:blipFill>
          <a:blip r:embed="rId4" cstate="print">
            <a:extLst>
              <a:ext uri="{28A0092B-C50C-407E-A947-70E740481C1C}">
                <a14:useLocalDpi xmlns:a14="http://schemas.microsoft.com/office/drawing/2010/main" val="0"/>
              </a:ext>
            </a:extLst>
          </a:blip>
          <a:srcRect l="28549" t="33733" r="29168" b="34022"/>
          <a:stretch>
            <a:fillRect/>
          </a:stretch>
        </p:blipFill>
        <p:spPr>
          <a:xfrm>
            <a:off x="5009430" y="3532641"/>
            <a:ext cx="1751580" cy="1781040"/>
          </a:xfrm>
          <a:prstGeom prst="rect">
            <a:avLst/>
          </a:prstGeom>
          <a:ln>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15818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Capture d’écran de la page Web SMS-ON Apprendre présentant les six cours LIT SM offerts.">
            <a:extLst>
              <a:ext uri="{FF2B5EF4-FFF2-40B4-BE49-F238E27FC236}">
                <a16:creationId xmlns:a16="http://schemas.microsoft.com/office/drawing/2014/main" id="{6490D18F-BCE7-A818-7C4C-67AEF31A40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4432" y="1112431"/>
            <a:ext cx="7440993" cy="5083535"/>
          </a:xfrm>
          <a:prstGeom prst="rect">
            <a:avLst/>
          </a:prstGeom>
        </p:spPr>
      </p:pic>
      <p:pic>
        <p:nvPicPr>
          <p:cNvPr id="5" name="Picture 4">
            <a:extLst>
              <a:ext uri="{FF2B5EF4-FFF2-40B4-BE49-F238E27FC236}">
                <a16:creationId xmlns:a16="http://schemas.microsoft.com/office/drawing/2014/main" id="{701DE26A-6980-932C-6138-B34CA51FD9C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93294" y="170978"/>
            <a:ext cx="1238250" cy="1219200"/>
          </a:xfrm>
          <a:prstGeom prst="rect">
            <a:avLst/>
          </a:prstGeom>
        </p:spPr>
      </p:pic>
      <p:sp>
        <p:nvSpPr>
          <p:cNvPr id="2" name="Title 1">
            <a:extLst>
              <a:ext uri="{FF2B5EF4-FFF2-40B4-BE49-F238E27FC236}">
                <a16:creationId xmlns:a16="http://schemas.microsoft.com/office/drawing/2014/main" id="{29904D28-DDBC-933D-666A-4C53A6FED1B6}"/>
              </a:ext>
            </a:extLst>
          </p:cNvPr>
          <p:cNvSpPr>
            <a:spLocks noGrp="1"/>
          </p:cNvSpPr>
          <p:nvPr>
            <p:ph type="title"/>
          </p:nvPr>
        </p:nvSpPr>
        <p:spPr>
          <a:xfrm>
            <a:off x="1965814" y="-72460"/>
            <a:ext cx="9630033" cy="1346157"/>
          </a:xfrm>
        </p:spPr>
        <p:txBody>
          <a:bodyPr/>
          <a:lstStyle/>
          <a:p>
            <a:pPr algn="l" rtl="0"/>
            <a:r>
              <a:rPr lang="fr-FR" b="1" u="none" baseline="0" noProof="0">
                <a:latin typeface="Century Gothic" panose="020B0502020202020204" pitchFamily="34" charset="0"/>
                <a:ea typeface="Poppins SemiBold"/>
                <a:cs typeface="Poppins SemiBold"/>
              </a:rPr>
              <a:t>Communiquez avec nous</a:t>
            </a:r>
          </a:p>
        </p:txBody>
      </p:sp>
      <p:sp>
        <p:nvSpPr>
          <p:cNvPr id="3" name="Content Placeholder 2" descr="Capture d'écran de la page Web SMS-ON Apprendre, avec le cours « Intro à LIT SM » entouré d'un cercle.">
            <a:extLst>
              <a:ext uri="{FF2B5EF4-FFF2-40B4-BE49-F238E27FC236}">
                <a16:creationId xmlns:a16="http://schemas.microsoft.com/office/drawing/2014/main" id="{D0383103-31EA-473B-AB3D-84662252F5D4}"/>
              </a:ext>
            </a:extLst>
          </p:cNvPr>
          <p:cNvSpPr>
            <a:spLocks noGrp="1"/>
          </p:cNvSpPr>
          <p:nvPr>
            <p:ph idx="1"/>
          </p:nvPr>
        </p:nvSpPr>
        <p:spPr>
          <a:xfrm>
            <a:off x="465135" y="2026295"/>
            <a:ext cx="3099167" cy="3192019"/>
          </a:xfrm>
        </p:spPr>
        <p:txBody>
          <a:bodyPr vert="horz" lIns="91440" tIns="45720" rIns="91440" bIns="45720" rtlCol="0" anchor="t">
            <a:normAutofit lnSpcReduction="10000"/>
          </a:bodyPr>
          <a:lstStyle/>
          <a:p>
            <a:pPr marL="0" indent="0">
              <a:lnSpc>
                <a:spcPct val="110000"/>
              </a:lnSpc>
              <a:buNone/>
            </a:pPr>
            <a:r>
              <a:rPr lang="fr-FR" noProof="0">
                <a:latin typeface="Roboto Medium" panose="02000000000000000000" pitchFamily="2" charset="0"/>
                <a:ea typeface="Roboto Medium" panose="02000000000000000000" pitchFamily="2" charset="0"/>
                <a:cs typeface="+mn-lt"/>
              </a:rPr>
              <a:t>Poursuivez votre apprentissage en explorant le cours « Introduction à LIT SM pour le personnel </a:t>
            </a:r>
            <a:br>
              <a:rPr lang="fr-FR" noProof="0">
                <a:latin typeface="Roboto Medium" panose="02000000000000000000" pitchFamily="2" charset="0"/>
                <a:ea typeface="Roboto Medium" panose="02000000000000000000" pitchFamily="2" charset="0"/>
                <a:cs typeface="+mn-lt"/>
              </a:rPr>
            </a:br>
            <a:r>
              <a:rPr lang="fr-FR" noProof="0">
                <a:latin typeface="Roboto Medium" panose="02000000000000000000" pitchFamily="2" charset="0"/>
                <a:ea typeface="Roboto Medium" panose="02000000000000000000" pitchFamily="2" charset="0"/>
                <a:cs typeface="+mn-lt"/>
              </a:rPr>
              <a:t>scolaire ».</a:t>
            </a:r>
            <a:endParaRPr lang="fr-FR" b="0" i="0" u="none" baseline="0" noProof="0">
              <a:latin typeface="Roboto Medium" panose="02000000000000000000" pitchFamily="2" charset="0"/>
              <a:ea typeface="Roboto Medium" panose="02000000000000000000" pitchFamily="2" charset="0"/>
              <a:cs typeface="Arial" panose="020B0604020202020204" pitchFamily="34" charset="0"/>
            </a:endParaRPr>
          </a:p>
        </p:txBody>
      </p:sp>
      <p:sp>
        <p:nvSpPr>
          <p:cNvPr id="8" name="Flowchart: Connector 7">
            <a:extLst>
              <a:ext uri="{FF2B5EF4-FFF2-40B4-BE49-F238E27FC236}">
                <a16:creationId xmlns:a16="http://schemas.microsoft.com/office/drawing/2014/main" id="{BB93A03B-7FE6-1E9E-7E72-1AF1FD02CFF6}"/>
              </a:ext>
              <a:ext uri="{C183D7F6-B498-43B3-948B-1728B52AA6E4}">
                <adec:decorative xmlns:adec="http://schemas.microsoft.com/office/drawing/2017/decorative" val="1"/>
              </a:ext>
            </a:extLst>
          </p:cNvPr>
          <p:cNvSpPr/>
          <p:nvPr/>
        </p:nvSpPr>
        <p:spPr>
          <a:xfrm>
            <a:off x="4167561" y="2386015"/>
            <a:ext cx="2644775" cy="2085114"/>
          </a:xfrm>
          <a:prstGeom prst="flowChartConnector">
            <a:avLst/>
          </a:prstGeom>
          <a:noFill/>
          <a:ln w="57150">
            <a:solidFill>
              <a:srgbClr val="40008D"/>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0B0004020202020204"/>
              <a:ea typeface="+mn-ea"/>
              <a:cs typeface="+mn-cs"/>
            </a:endParaRPr>
          </a:p>
        </p:txBody>
      </p:sp>
    </p:spTree>
    <p:extLst>
      <p:ext uri="{BB962C8B-B14F-4D97-AF65-F5344CB8AC3E}">
        <p14:creationId xmlns:p14="http://schemas.microsoft.com/office/powerpoint/2010/main" val="748813418"/>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CCA129D4CF93FD40B4303B32156186A5" ma:contentTypeVersion="25" ma:contentTypeDescription="Create a new document." ma:contentTypeScope="" ma:versionID="631fd5e51fe1ae588874efac742a6b39">
  <xsd:schema xmlns:xsd="http://www.w3.org/2001/XMLSchema" xmlns:xs="http://www.w3.org/2001/XMLSchema" xmlns:p="http://schemas.microsoft.com/office/2006/metadata/properties" xmlns:ns2="a1c9f355-ecd3-4278-9438-8cd8c6e98a42" xmlns:ns3="46a5dd20-f0b3-4d61-834b-69fb9fff00eb" targetNamespace="http://schemas.microsoft.com/office/2006/metadata/properties" ma:root="true" ma:fieldsID="99db51928ecf205186c823a0d029ff48" ns2:_="" ns3:_="">
    <xsd:import namespace="a1c9f355-ecd3-4278-9438-8cd8c6e98a42"/>
    <xsd:import namespace="46a5dd20-f0b3-4d61-834b-69fb9fff00eb"/>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3:_dlc_DocId" minOccurs="0"/>
                <xsd:element ref="ns3:_dlc_DocIdUrl" minOccurs="0"/>
                <xsd:element ref="ns3:_dlc_DocIdPersistId" minOccurs="0"/>
                <xsd:element ref="ns2:MediaServiceAutoKeyPoints" minOccurs="0"/>
                <xsd:element ref="ns2:MediaServiceKeyPoints" minOccurs="0"/>
                <xsd:element ref="ns2:MediaServiceLocation" minOccurs="0"/>
                <xsd:element ref="ns2:Priority" minOccurs="0"/>
                <xsd:element ref="ns2:MediaLengthInSeconds" minOccurs="0"/>
                <xsd:element ref="ns2:Thumbnail" minOccurs="0"/>
                <xsd:element ref="ns2:Image" minOccurs="0"/>
                <xsd:element ref="ns2:thumbnails" minOccurs="0"/>
                <xsd:element ref="ns2:lcf76f155ced4ddcb4097134ff3c332f" minOccurs="0"/>
                <xsd:element ref="ns3:TaxCatchAll" minOccurs="0"/>
                <xsd:element ref="ns2:MediaServiceObjectDetectorVersions" minOccurs="0"/>
                <xsd:element ref="ns2:MediaServiceSearchProperties" minOccurs="0"/>
                <xsd:element ref="ns2: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c9f355-ecd3-4278-9438-8cd8c6e98a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Priority" ma:index="22" nillable="true" ma:displayName="Priority" ma:format="Dropdown" ma:internalName="Priority">
      <xsd:simpleType>
        <xsd:restriction base="dms:Text">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Thumbnail" ma:index="24" nillable="true" ma:displayName="Thumbnail" ma:format="Thumbnail" ma:internalName="Thumbnail">
      <xsd:simpleType>
        <xsd:restriction base="dms:Unknown"/>
      </xsd:simpleType>
    </xsd:element>
    <xsd:element name="Image" ma:index="25" nillable="true" ma:displayName="Image" ma:format="Thumbnail" ma:internalName="Image">
      <xsd:simpleType>
        <xsd:restriction base="dms:Unknown"/>
      </xsd:simpleType>
    </xsd:element>
    <xsd:element name="thumbnails" ma:index="26" nillable="true" ma:displayName="thumbnails" ma:internalName="thumbnails">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ee09c4f2-25f2-413f-84f7-6952626b590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element name="Tags" ma:index="32" nillable="true" ma:displayName="Tags" ma:format="Dropdown" ma:internalName="Tags">
      <xsd:complexType>
        <xsd:complexContent>
          <xsd:extension base="dms:MultiChoice">
            <xsd:sequence>
              <xsd:element name="Value" maxOccurs="unbounded" minOccurs="0" nillable="true">
                <xsd:simpleType>
                  <xsd:restriction base="dms:Choice">
                    <xsd:enumeration value="Final"/>
                    <xsd:enumeration value="HearNowON2024"/>
                    <xsd:enumeration value="ThriveSMH"/>
                    <xsd:enumeration value="Ready for production"/>
                    <xsd:enumeration value="In production"/>
                    <xsd:enumeration value="Being drafted"/>
                  </xsd:restriction>
                </xsd:simpleType>
              </xsd:element>
            </xsd:sequence>
          </xsd:extension>
        </xsd:complexContent>
      </xsd:complexType>
    </xsd:element>
    <xsd:element name="MediaServiceBillingMetadata" ma:index="3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6a5dd20-f0b3-4d61-834b-69fb9fff00eb"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_dlc_DocId" ma:index="16" nillable="true" ma:displayName="Document ID Value" ma:description="The value of the document ID assigned to this item." ma:internalName="_dlc_DocId" ma:readOnly="true">
      <xsd:simpleType>
        <xsd:restriction base="dms:Text"/>
      </xsd:simpleType>
    </xsd:element>
    <xsd:element name="_dlc_DocIdUrl" ma:index="1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8" nillable="true" ma:displayName="Persist ID" ma:description="Keep ID on add." ma:hidden="true" ma:internalName="_dlc_DocIdPersistId" ma:readOnly="true">
      <xsd:simpleType>
        <xsd:restriction base="dms:Boolean"/>
      </xsd:simpleType>
    </xsd:element>
    <xsd:element name="TaxCatchAll" ma:index="29" nillable="true" ma:displayName="Taxonomy Catch All Column" ma:hidden="true" ma:list="{4843a7ca-e0a5-46f1-9d85-5afda220eee2}" ma:internalName="TaxCatchAll" ma:showField="CatchAllData" ma:web="46a5dd20-f0b3-4d61-834b-69fb9fff00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46a5dd20-f0b3-4d61-834b-69fb9fff00eb">2MMV42CKC3FZ-1937131458-144594</_dlc_DocId>
    <_dlc_DocIdUrl xmlns="46a5dd20-f0b3-4d61-834b-69fb9fff00eb">
      <Url>https://smhosmso.sharepoint.com/sites/SchoolMentalHealthOntario/_layouts/15/DocIdRedir.aspx?ID=2MMV42CKC3FZ-1937131458-144594</Url>
      <Description>2MMV42CKC3FZ-1937131458-144594</Description>
    </_dlc_DocIdUrl>
    <lcf76f155ced4ddcb4097134ff3c332f xmlns="a1c9f355-ecd3-4278-9438-8cd8c6e98a42">
      <Terms xmlns="http://schemas.microsoft.com/office/infopath/2007/PartnerControls"/>
    </lcf76f155ced4ddcb4097134ff3c332f>
    <Thumbnail xmlns="a1c9f355-ecd3-4278-9438-8cd8c6e98a42" xsi:nil="true"/>
    <thumbnails xmlns="a1c9f355-ecd3-4278-9438-8cd8c6e98a42" xsi:nil="true"/>
    <Priority xmlns="a1c9f355-ecd3-4278-9438-8cd8c6e98a42" xsi:nil="true"/>
    <Tags xmlns="a1c9f355-ecd3-4278-9438-8cd8c6e98a42" xsi:nil="true"/>
    <TaxCatchAll xmlns="46a5dd20-f0b3-4d61-834b-69fb9fff00eb" xsi:nil="true"/>
    <Image xmlns="a1c9f355-ecd3-4278-9438-8cd8c6e98a42" xsi:nil="true"/>
  </documentManagement>
</p:properties>
</file>

<file path=customXml/itemProps1.xml><?xml version="1.0" encoding="utf-8"?>
<ds:datastoreItem xmlns:ds="http://schemas.openxmlformats.org/officeDocument/2006/customXml" ds:itemID="{DBC64CB3-8D0F-4DF8-AD66-DBD46A22C914}">
  <ds:schemaRefs>
    <ds:schemaRef ds:uri="http://schemas.microsoft.com/sharepoint/events"/>
  </ds:schemaRefs>
</ds:datastoreItem>
</file>

<file path=customXml/itemProps2.xml><?xml version="1.0" encoding="utf-8"?>
<ds:datastoreItem xmlns:ds="http://schemas.openxmlformats.org/officeDocument/2006/customXml" ds:itemID="{6C6DEA59-6E97-49B6-913B-09D2F938CC9E}">
  <ds:schemaRefs>
    <ds:schemaRef ds:uri="46a5dd20-f0b3-4d61-834b-69fb9fff00eb"/>
    <ds:schemaRef ds:uri="a1c9f355-ecd3-4278-9438-8cd8c6e98a4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8461D13-4A26-4ADD-A7B6-0DEF3FA77638}">
  <ds:schemaRefs>
    <ds:schemaRef ds:uri="http://schemas.microsoft.com/sharepoint/v3/contenttype/forms"/>
  </ds:schemaRefs>
</ds:datastoreItem>
</file>

<file path=customXml/itemProps4.xml><?xml version="1.0" encoding="utf-8"?>
<ds:datastoreItem xmlns:ds="http://schemas.openxmlformats.org/officeDocument/2006/customXml" ds:itemID="{757F997E-9DBB-49A2-B6AC-28C6C9E96B18}">
  <ds:schemaRefs>
    <ds:schemaRef ds:uri="46a5dd20-f0b3-4d61-834b-69fb9fff00eb"/>
    <ds:schemaRef ds:uri="a1c9f355-ecd3-4278-9438-8cd8c6e98a4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40</Slides>
  <Notes>38</Notes>
  <HiddenSlides>0</HiddenSlide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2_office theme</vt:lpstr>
      <vt:lpstr>Module d’extension : Comment le personnel scolaire peut-il aider à lutter contre la stigmatisation?</vt:lpstr>
      <vt:lpstr>Notes pour les animateurs/animatrices​</vt:lpstr>
      <vt:lpstr>Notes pour les animateurs/animatrices 2​</vt:lpstr>
      <vt:lpstr>À la fin de ce module, vous serez en mesure :</vt:lpstr>
      <vt:lpstr>Si ce sujet vous touche personnellement…</vt:lpstr>
      <vt:lpstr>Comprendre le sujet</vt:lpstr>
      <vt:lpstr>Termes clés</vt:lpstr>
      <vt:lpstr>À vos côtés – Comprendre la stigmatisation (vidéo)</vt:lpstr>
      <vt:lpstr>Le saviez-vous?</vt:lpstr>
      <vt:lpstr>Pourquoi en apprendre davantage sur la stigmatisation?</vt:lpstr>
      <vt:lpstr>Le saviez-vous? 2</vt:lpstr>
      <vt:lpstr>Mythe ou fait 1</vt:lpstr>
      <vt:lpstr>Mythe ou fait 2</vt:lpstr>
      <vt:lpstr>Mythe ou fait 3</vt:lpstr>
      <vt:lpstr>Mythe ou fait 4</vt:lpstr>
      <vt:lpstr>Mythe ou fait 5</vt:lpstr>
      <vt:lpstr>Mythe ou fait 6</vt:lpstr>
      <vt:lpstr>Mythe ou fait 7</vt:lpstr>
      <vt:lpstr>D’où vient la stigmatisation?</vt:lpstr>
      <vt:lpstr>D’où vient la stigmatisation? 2</vt:lpstr>
      <vt:lpstr>D’où vient la stigmatisation? 3</vt:lpstr>
      <vt:lpstr>Réflexion</vt:lpstr>
      <vt:lpstr>Quelles sont les répercussions de la stigmatisation?</vt:lpstr>
      <vt:lpstr>Que peut faire le personnel scolaire?</vt:lpstr>
      <vt:lpstr>Que peut faire le personnel scolaire? 2</vt:lpstr>
      <vt:lpstr>Que peut faire le personnel scolaire? 3</vt:lpstr>
      <vt:lpstr>Que peut faire le personnel scolaire? 4</vt:lpstr>
      <vt:lpstr>Que peut faire le personnel scolaire? 5</vt:lpstr>
      <vt:lpstr>Que peut faire le personnel scolaire? 6</vt:lpstr>
      <vt:lpstr>Que peut faire le personnel scolaire? 7</vt:lpstr>
      <vt:lpstr>Que peut faire le personnel scolaire? 8</vt:lpstr>
      <vt:lpstr>Demandez-vous si le message :</vt:lpstr>
      <vt:lpstr>Le saviez-vous? 3</vt:lpstr>
      <vt:lpstr>Découvrez différentes stratégies</vt:lpstr>
      <vt:lpstr>La voix des élèves</vt:lpstr>
      <vt:lpstr>Construire votre boîte à outils</vt:lpstr>
      <vt:lpstr>Ressources d’appui</vt:lpstr>
      <vt:lpstr>Aller plus loin</vt:lpstr>
      <vt:lpstr>Parler de santé mentale avec les parents et les familles</vt:lpstr>
      <vt:lpstr>Communiquez avec nous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SMS-ON • Intro à LIT SM • Module d’extension : Comment le personnel scolaire peut-il aider à lutter contre la stigmatisation?</dc:title>
  <dc:subject/>
  <dc:creator>Santé mentale en milieu scolaire Ontario</dc:creator>
  <cp:keywords/>
  <dc:description/>
  <cp:revision>2</cp:revision>
  <dcterms:created xsi:type="dcterms:W3CDTF">2025-06-10T15:04:33Z</dcterms:created>
  <dcterms:modified xsi:type="dcterms:W3CDTF">2026-11-04T14:44:12Z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8d69abfa-1b1c-41eb-a748-7a50d2878267</vt:lpwstr>
  </property>
  <property fmtid="{D5CDD505-2E9C-101B-9397-08002B2CF9AE}" pid="3" name="ContentTypeId">
    <vt:lpwstr>0x010100CCA129D4CF93FD40B4303B32156186A5</vt:lpwstr>
  </property>
  <property fmtid="{D5CDD505-2E9C-101B-9397-08002B2CF9AE}" pid="4" name="MediaServiceImageTags">
    <vt:lpwstr/>
  </property>
</Properties>
</file>